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421D3-B53A-4812-A7A2-B2E65922C9E9}" type="datetimeFigureOut">
              <a:rPr lang="it-IT" smtClean="0"/>
              <a:pPr/>
              <a:t>03/01/2019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DC5F-80C7-4733-9916-7262C6CE4D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287006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it-IT" sz="9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PROTOCOLLO ACCOGLIENZA NUOVI DOCENTI  PTOF </a:t>
            </a:r>
          </a:p>
          <a:p>
            <a:pPr algn="just"/>
            <a:endParaRPr lang="it-IT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 concetto fondamentale è che l’attività che una scuola mette in atto per favorire l’inserimento dei nuovi docenti determina la qualità del servizio erogato alle famiglie ed agli  alunni.</a:t>
            </a:r>
          </a:p>
          <a:p>
            <a:pPr algn="just"/>
            <a:r>
              <a:rPr lang="it-IT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docenti che entrano nella scuola devono poter trovare un ambiente accogliente e conoscerne velocemente l’organizzazione e le attività al fine di un rapido ed efficace inserimento. </a:t>
            </a:r>
          </a:p>
          <a:p>
            <a:pPr algn="just"/>
            <a:endParaRPr lang="it-IT" sz="6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3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3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3700" dirty="0"/>
              <a:t> </a:t>
            </a:r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714348" y="4309126"/>
            <a:ext cx="7786742" cy="147732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OBIETTIVI</a:t>
            </a: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Favorire lo scambio di conoscenze e competenze al fine di ottimizzare il lavoro collegiale.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Approntare un piano di attività di sostegno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didattico-professionale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Garantire lo sviluppo delle potenzialità di ciascun insegnante.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95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effectLst>
            <a:innerShdw blurRad="63500" dist="50800" dir="13500000">
              <a:schemeClr val="accent1">
                <a:lumMod val="40000"/>
                <a:lumOff val="60000"/>
                <a:alpha val="50000"/>
              </a:schemeClr>
            </a:innerShdw>
          </a:effectLst>
        </p:spPr>
        <p:txBody>
          <a:bodyPr/>
          <a:lstStyle/>
          <a:p>
            <a:pPr algn="ctr"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BILANCIO FINALE DELLE COMPETENZE</a:t>
            </a:r>
          </a:p>
          <a:p>
            <a:pPr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docente neoassunto traccia un bilancio delle proprie competenze raggiunte in forma di autovalutazione con il supporto del tutor;</a:t>
            </a:r>
          </a:p>
          <a:p>
            <a:pPr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L’obiettivo è quello di delineare i miglioramenti raggiunti e i punti che restano da potenziare.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7" y="1844824"/>
            <a:ext cx="7632846" cy="4608512"/>
          </a:xfrm>
        </p:spPr>
        <p:txBody>
          <a:bodyPr>
            <a:normAutofit fontScale="40000" lnSpcReduction="20000"/>
          </a:bodyPr>
          <a:lstStyle/>
          <a:p>
            <a:r>
              <a:rPr lang="it-IT" dirty="0"/>
              <a:t> </a:t>
            </a:r>
          </a:p>
          <a:p>
            <a:r>
              <a:rPr lang="it-IT" sz="5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AZIONI </a:t>
            </a:r>
            <a:r>
              <a:rPr lang="it-IT" sz="5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PRINCIPALI</a:t>
            </a:r>
          </a:p>
          <a:p>
            <a:pPr lvl="0" algn="just">
              <a:buFont typeface="Arial" pitchFamily="34" charset="0"/>
              <a:buChar char="•"/>
            </a:pPr>
            <a:r>
              <a:rPr lang="it-IT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Accoglienza </a:t>
            </a:r>
            <a:r>
              <a:rPr lang="it-IT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dei nuovi docenti da parte delle figure di riferimento (Dirigente scolastico e suoi collaboratori,  coordinatore di classe e di </a:t>
            </a:r>
            <a:r>
              <a:rPr lang="it-IT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dipartimento).</a:t>
            </a:r>
          </a:p>
          <a:p>
            <a:pPr lvl="0" algn="just">
              <a:buFont typeface="Arial" pitchFamily="34" charset="0"/>
              <a:buChar char="•"/>
            </a:pPr>
            <a:endParaRPr lang="it-IT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it-IT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Messa </a:t>
            </a:r>
            <a:r>
              <a:rPr lang="it-IT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disposizione della documentazione didattico-amministrativa più significativa che il Collegio Docenti e l’Istituto hanno elaborato</a:t>
            </a:r>
            <a:r>
              <a:rPr lang="it-IT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Font typeface="Arial" pitchFamily="34" charset="0"/>
              <a:buChar char="•"/>
            </a:pPr>
            <a:endParaRPr lang="it-IT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it-IT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Attività </a:t>
            </a:r>
            <a:r>
              <a:rPr lang="it-IT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tutoraggio da parte dei docenti di riferimento.</a:t>
            </a:r>
          </a:p>
          <a:p>
            <a:pPr algn="just"/>
            <a:r>
              <a:rPr lang="it-IT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it-IT" sz="4400" dirty="0"/>
          </a:p>
          <a:p>
            <a:endParaRPr lang="it-IT" dirty="0"/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870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it-IT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it-IT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RIFERIMENTO PER LA PRIMA ACCOGLIENZA E AMBITI </a:t>
            </a:r>
            <a:r>
              <a:rPr lang="it-IT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ATTENZIONE</a:t>
            </a:r>
            <a:endParaRPr lang="it-IT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Dirigente scolastico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prima conoscenza; assegnazione classe se necessaria; primo orientamento a livello organizzativo; presentazione dell’impostazione generale del PTOF d’Istituto all’interno del contesto territoriale; consegna del piano delle attività;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presentazione dell’organigramma della scuola.</a:t>
            </a:r>
          </a:p>
          <a:p>
            <a:pPr algn="just">
              <a:buNone/>
            </a:pP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Collaboratori del DS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informazioni principali su orari ed attività funzionali;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articolazione del sito istituzionale e relativi servizi;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attivazione delle credenziali per l’accesso al registro elettronico e prime indicazioni operative;  informazioni sui principali progetti del POF;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consegna del materiale informativo successivamente indicato;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indicazioni operative e metodologiche utilizzate dal team docenti,  istruzioni per la consultazione delle circolari;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modalità utilizzo servizi della scuola (es. sportello ascolto-famiglie);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documentazione relativa all’inclusione;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modalità attivazione sportello ascolto-famiglie.</a:t>
            </a:r>
          </a:p>
          <a:p>
            <a:pPr>
              <a:buNone/>
            </a:pP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RSPP/DPO: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formazione sicurezza e privacy e attivazione eventuali azioni conseguenti;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indicazioni operative principali con particolare riferimento ai piani di evacuazione, presentazione degli addetti della sicurezza.</a:t>
            </a:r>
          </a:p>
          <a:p>
            <a:pPr algn="just">
              <a:buNone/>
            </a:pP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Referenti DSA-BES-DISABILITA’: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indicazioni procedurali e presentazione modulistica.   </a:t>
            </a: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213867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3527" y="1500174"/>
            <a:ext cx="8208912" cy="4572032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it-IT" sz="4800" dirty="0"/>
              <a:t> </a:t>
            </a:r>
            <a:endParaRPr lang="it-IT" sz="4800" b="1" dirty="0"/>
          </a:p>
          <a:p>
            <a:pPr algn="just"/>
            <a:r>
              <a:rPr lang="it-IT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ELENCO DEI DOCUMENTI PRINCIPALI DA FORNIRE IN DIGITALE</a:t>
            </a:r>
          </a:p>
          <a:p>
            <a:pPr algn="just"/>
            <a:r>
              <a:rPr lang="it-IT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(sezioni apposite del sito e distribuzione telematica)</a:t>
            </a:r>
          </a:p>
          <a:p>
            <a:pPr algn="just">
              <a:buFont typeface="Arial" pitchFamily="34" charset="0"/>
              <a:buChar char="•"/>
            </a:pPr>
            <a:r>
              <a:rPr lang="it-IT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it-IT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Regolamento </a:t>
            </a:r>
            <a:r>
              <a:rPr lang="it-IT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d’Istituto.</a:t>
            </a:r>
          </a:p>
          <a:p>
            <a:pPr lvl="0"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Piano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Offerta Formativa.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Manuale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 l’uso del registro elettronico.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Norme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sicurezza e </a:t>
            </a: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privacy.</a:t>
            </a:r>
            <a:endParaRPr lang="it-IT" sz="4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Piano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Annuale delle </a:t>
            </a: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Attività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Piano flessibilità.</a:t>
            </a:r>
            <a:endParaRPr lang="it-IT" sz="4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Organigramma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dell’Istituto.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4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Funzionigramma</a:t>
            </a: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d’Istituto.</a:t>
            </a:r>
            <a:endParaRPr lang="it-IT" sz="4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Piano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emergenza e vademecum sicurezza.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Documenti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sulla valutazione.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Istruzioni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 l’accesso alla modulistica.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Procedure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richieste di acquisto/intervento.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Piano vigilanza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Documentazione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relativa all’inclusione.</a:t>
            </a:r>
          </a:p>
          <a:p>
            <a:pPr algn="just">
              <a:buFont typeface="Arial" pitchFamily="34" charset="0"/>
              <a:buChar char="•"/>
            </a:pP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Modalità </a:t>
            </a:r>
            <a:r>
              <a:rPr lang="it-IT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attivazione sportello ascolto-famiglie</a:t>
            </a:r>
            <a:r>
              <a:rPr lang="it-IT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it-IT" sz="4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it-IT" dirty="0"/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491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704856" cy="365416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it-IT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AZIONI </a:t>
            </a:r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TUTORAGGIO</a:t>
            </a:r>
            <a:endParaRPr lang="it-IT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fase di accoglienza del nuovo docente, un ruolo importante è giocato dai colleghi che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assumono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 ruolo di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tutor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figure di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riferimento come i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colleghi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consiglio di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classe e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 dipartimento disciplinare.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modalità dell’esercizio del tutoraggio può essere differenziata in relazione alla durata </a:t>
            </a: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dell’incarico, </a:t>
            </a:r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all’esperienza pregressa, alla precedente conoscenza dell’Istituto e all’ordine di scuola con le sue specifiche modalità di lavoro in team dei docenti delle classi/sezioni.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MONITORAGGIO</a:t>
            </a:r>
            <a:endParaRPr lang="it-IT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Questionario di fine incarico</a:t>
            </a:r>
            <a:endParaRPr lang="it-IT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Scheda di monitoraggio annuale </a:t>
            </a:r>
            <a:endParaRPr lang="it-IT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it-IT" dirty="0"/>
              <a:t> </a:t>
            </a:r>
          </a:p>
          <a:p>
            <a:pPr algn="l"/>
            <a:r>
              <a:rPr lang="it-IT" dirty="0"/>
              <a:t> </a:t>
            </a:r>
          </a:p>
          <a:p>
            <a:pPr algn="l"/>
            <a:endParaRPr lang="it-IT" dirty="0"/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6862" cy="1470025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88640"/>
            <a:ext cx="7776863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6624736" cy="3583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78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 algn="ctr"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BILANCIO INIZIALE DELLE COMPETENZE</a:t>
            </a:r>
          </a:p>
          <a:p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ccia in giù 4"/>
          <p:cNvSpPr/>
          <p:nvPr/>
        </p:nvSpPr>
        <p:spPr>
          <a:xfrm>
            <a:off x="4214810" y="250030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57422" y="2915663"/>
            <a:ext cx="485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BISOGNI FORMATIVI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85786" y="4165121"/>
            <a:ext cx="75724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PATTO </a:t>
            </a:r>
            <a:r>
              <a:rPr lang="it-IT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 SVILUPPO PROFESSIONALE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Competenze culturali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Competenze disciplinari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Competenze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didattico-metodologiche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Competenze relazionali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reccia in giù 7"/>
          <p:cNvSpPr/>
          <p:nvPr/>
        </p:nvSpPr>
        <p:spPr>
          <a:xfrm>
            <a:off x="4214810" y="3643314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OSSERVAZIONE IN CLASSE</a:t>
            </a:r>
          </a:p>
          <a:p>
            <a:pPr algn="ctr">
              <a:buNone/>
            </a:pPr>
            <a:r>
              <a:rPr lang="it-IT" sz="2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PEER TO PEER</a:t>
            </a:r>
          </a:p>
          <a:p>
            <a:pPr marL="36000">
              <a:spcBef>
                <a:spcPts val="0"/>
              </a:spcBef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Ha lo scopo di sviluppare competenze sulla conduzione della classe e sulle attività di insegnamento, sul sostegno alla motivazione degli allievi, sulla costruzione di climi positivi e motivanti e sulle modalità di verifica degli apprendimenti.</a:t>
            </a:r>
          </a:p>
          <a:p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Progettazione condivisa (3 ore)                                          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Progettazione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Attività </a:t>
            </a:r>
            <a:r>
              <a:rPr lang="it-IT" sz="1200" b="1" dirty="0" err="1" smtClean="0">
                <a:latin typeface="Times New Roman" pitchFamily="18" charset="0"/>
                <a:cs typeface="Times New Roman" pitchFamily="18" charset="0"/>
              </a:rPr>
              <a:t>Laboratoriale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classi 2 LSSA</a:t>
            </a:r>
          </a:p>
          <a:p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Osservazione neoassunto/tutor  (4 ore)                             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Presentazione alla classe / Diagramma di </a:t>
            </a:r>
            <a:r>
              <a:rPr lang="it-IT" sz="1200" b="1" dirty="0" err="1" smtClean="0">
                <a:latin typeface="Times New Roman" pitchFamily="18" charset="0"/>
                <a:cs typeface="Times New Roman" pitchFamily="18" charset="0"/>
              </a:rPr>
              <a:t>Gowin</a:t>
            </a:r>
            <a:endParaRPr lang="it-IT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Attività in laboratorio </a:t>
            </a:r>
          </a:p>
          <a:p>
            <a:endParaRPr lang="it-IT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Osservazione tutor/neoassunto (4 ore)                              </a:t>
            </a: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Presentazione alla classe / Diagramma di </a:t>
            </a:r>
            <a:r>
              <a:rPr lang="it-IT" sz="1200" b="1" dirty="0" err="1" smtClean="0">
                <a:latin typeface="Times New Roman" pitchFamily="18" charset="0"/>
                <a:cs typeface="Times New Roman" pitchFamily="18" charset="0"/>
              </a:rPr>
              <a:t>Gowin</a:t>
            </a:r>
            <a:endParaRPr lang="it-IT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1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Attività in laboratorio </a:t>
            </a:r>
          </a:p>
          <a:p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Verifica dell’esperienza (1 ora)                                          </a:t>
            </a:r>
            <a:r>
              <a:rPr lang="it-IT" sz="1200" b="1" dirty="0">
                <a:latin typeface="Times New Roman" pitchFamily="18" charset="0"/>
                <a:cs typeface="Times New Roman" pitchFamily="18" charset="0"/>
              </a:rPr>
              <a:t>Colloquio, confronto, suggerimenti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ccia a destra 5"/>
          <p:cNvSpPr/>
          <p:nvPr/>
        </p:nvSpPr>
        <p:spPr>
          <a:xfrm>
            <a:off x="3929058" y="371475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3929058" y="571501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3929058" y="428625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>
            <a:off x="3929058" y="500063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863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b="1" dirty="0" smtClean="0">
                <a:solidFill>
                  <a:schemeClr val="bg2">
                    <a:lumMod val="50000"/>
                  </a:schemeClr>
                </a:solidFill>
              </a:rPr>
              <a:t>QUALE RAPPORTO TRA TUTOR E COLLEGA IN FORMAZIONE?</a:t>
            </a:r>
            <a:endParaRPr lang="it-IT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776863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4"/>
          <p:cNvPicPr/>
          <p:nvPr/>
        </p:nvPicPr>
        <p:blipFill>
          <a:blip r:embed="rId3"/>
          <a:srcRect l="21011" t="41523" r="21793" b="16954"/>
          <a:stretch>
            <a:fillRect/>
          </a:stretch>
        </p:blipFill>
        <p:spPr bwMode="auto">
          <a:xfrm>
            <a:off x="785786" y="2428868"/>
            <a:ext cx="735811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6572264" y="6438149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La funzione del tutor di G. Cerini</a:t>
            </a:r>
            <a:endParaRPr lang="it-IT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529</Words>
  <Application>Microsoft Office PowerPoint</Application>
  <PresentationFormat>Presentazione su schermo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Vice Preside</dc:creator>
  <cp:lastModifiedBy>Administrator</cp:lastModifiedBy>
  <cp:revision>20</cp:revision>
  <dcterms:created xsi:type="dcterms:W3CDTF">2018-12-04T11:31:18Z</dcterms:created>
  <dcterms:modified xsi:type="dcterms:W3CDTF">2019-01-03T16:47:25Z</dcterms:modified>
</cp:coreProperties>
</file>