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59" r:id="rId6"/>
    <p:sldId id="262" r:id="rId7"/>
    <p:sldId id="263" r:id="rId8"/>
    <p:sldId id="264" r:id="rId9"/>
    <p:sldId id="265" r:id="rId10"/>
    <p:sldId id="266" r:id="rId11"/>
    <p:sldId id="268" r:id="rId12"/>
    <p:sldId id="269" r:id="rId13"/>
    <p:sldId id="270" r:id="rId14"/>
    <p:sldId id="271" r:id="rId15"/>
    <p:sldId id="272" r:id="rId16"/>
    <p:sldId id="260" r:id="rId17"/>
    <p:sldId id="275" r:id="rId18"/>
    <p:sldId id="276" r:id="rId19"/>
    <p:sldId id="277" r:id="rId20"/>
    <p:sldId id="278" r:id="rId21"/>
    <p:sldId id="283" r:id="rId22"/>
    <p:sldId id="281" r:id="rId23"/>
    <p:sldId id="284" r:id="rId24"/>
    <p:sldId id="279" r:id="rId25"/>
    <p:sldId id="280" r:id="rId26"/>
    <p:sldId id="285" r:id="rId27"/>
    <p:sldId id="282" r:id="rId28"/>
    <p:sldId id="286"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3" d="100"/>
          <a:sy n="123" d="100"/>
        </p:scale>
        <p:origin x="1296" y="9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BABC3FE-9CE1-488E-A05B-972D8F8D23D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2EB8A1FC-DEEB-4AB6-99CD-649E0D15E7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E783B8FA-7E79-4BEE-BFE3-4FC7DAED9298}"/>
              </a:ext>
            </a:extLst>
          </p:cNvPr>
          <p:cNvSpPr>
            <a:spLocks noGrp="1"/>
          </p:cNvSpPr>
          <p:nvPr>
            <p:ph type="dt" sz="half" idx="10"/>
          </p:nvPr>
        </p:nvSpPr>
        <p:spPr/>
        <p:txBody>
          <a:bodyPr/>
          <a:lstStyle/>
          <a:p>
            <a:fld id="{60F8CD7F-C034-4D57-AA63-5A060F5EF192}" type="datetimeFigureOut">
              <a:rPr lang="it-IT" smtClean="0"/>
              <a:t>03/01/2019</a:t>
            </a:fld>
            <a:endParaRPr lang="it-IT"/>
          </a:p>
        </p:txBody>
      </p:sp>
      <p:sp>
        <p:nvSpPr>
          <p:cNvPr id="5" name="Segnaposto piè di pagina 4">
            <a:extLst>
              <a:ext uri="{FF2B5EF4-FFF2-40B4-BE49-F238E27FC236}">
                <a16:creationId xmlns="" xmlns:a16="http://schemas.microsoft.com/office/drawing/2014/main" id="{A1F6D943-62E4-4987-A7EB-D9CD59BCE3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5C793F8-ADAC-4DBC-86E3-A978A533E084}"/>
              </a:ext>
            </a:extLst>
          </p:cNvPr>
          <p:cNvSpPr>
            <a:spLocks noGrp="1"/>
          </p:cNvSpPr>
          <p:nvPr>
            <p:ph type="sldNum" sz="quarter" idx="12"/>
          </p:nvPr>
        </p:nvSpPr>
        <p:spPr/>
        <p:txBody>
          <a:bodyPr/>
          <a:lstStyle/>
          <a:p>
            <a:fld id="{EAFDF2EE-0F0F-4847-8067-4F0D22236CC2}" type="slidenum">
              <a:rPr lang="it-IT" smtClean="0"/>
              <a:t>‹N›</a:t>
            </a:fld>
            <a:endParaRPr lang="it-IT"/>
          </a:p>
        </p:txBody>
      </p:sp>
    </p:spTree>
    <p:extLst>
      <p:ext uri="{BB962C8B-B14F-4D97-AF65-F5344CB8AC3E}">
        <p14:creationId xmlns:p14="http://schemas.microsoft.com/office/powerpoint/2010/main" val="1494279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37AC7AC-6C47-41F7-8AF7-44577D176DB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7BC3DFB6-72FC-4BF5-9DE9-DF39492756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CF17037F-237B-48DE-9B30-7DD7EC8EED8C}"/>
              </a:ext>
            </a:extLst>
          </p:cNvPr>
          <p:cNvSpPr>
            <a:spLocks noGrp="1"/>
          </p:cNvSpPr>
          <p:nvPr>
            <p:ph type="dt" sz="half" idx="10"/>
          </p:nvPr>
        </p:nvSpPr>
        <p:spPr/>
        <p:txBody>
          <a:bodyPr/>
          <a:lstStyle/>
          <a:p>
            <a:fld id="{60F8CD7F-C034-4D57-AA63-5A060F5EF192}" type="datetimeFigureOut">
              <a:rPr lang="it-IT" smtClean="0"/>
              <a:t>03/01/2019</a:t>
            </a:fld>
            <a:endParaRPr lang="it-IT"/>
          </a:p>
        </p:txBody>
      </p:sp>
      <p:sp>
        <p:nvSpPr>
          <p:cNvPr id="5" name="Segnaposto piè di pagina 4">
            <a:extLst>
              <a:ext uri="{FF2B5EF4-FFF2-40B4-BE49-F238E27FC236}">
                <a16:creationId xmlns="" xmlns:a16="http://schemas.microsoft.com/office/drawing/2014/main" id="{2012AFA6-B30D-4776-92B9-A334454AEB0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7C9F58E7-CA34-4F84-99C2-A696C43C5D5D}"/>
              </a:ext>
            </a:extLst>
          </p:cNvPr>
          <p:cNvSpPr>
            <a:spLocks noGrp="1"/>
          </p:cNvSpPr>
          <p:nvPr>
            <p:ph type="sldNum" sz="quarter" idx="12"/>
          </p:nvPr>
        </p:nvSpPr>
        <p:spPr/>
        <p:txBody>
          <a:bodyPr/>
          <a:lstStyle/>
          <a:p>
            <a:fld id="{EAFDF2EE-0F0F-4847-8067-4F0D22236CC2}" type="slidenum">
              <a:rPr lang="it-IT" smtClean="0"/>
              <a:t>‹N›</a:t>
            </a:fld>
            <a:endParaRPr lang="it-IT"/>
          </a:p>
        </p:txBody>
      </p:sp>
    </p:spTree>
    <p:extLst>
      <p:ext uri="{BB962C8B-B14F-4D97-AF65-F5344CB8AC3E}">
        <p14:creationId xmlns:p14="http://schemas.microsoft.com/office/powerpoint/2010/main" val="343341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30E70103-CF6D-4840-843C-A341668E97C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9A8236FC-3044-462F-B8C6-4F890A41FA35}"/>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76CB2CA6-47CC-4333-94A3-E9408519B02E}"/>
              </a:ext>
            </a:extLst>
          </p:cNvPr>
          <p:cNvSpPr>
            <a:spLocks noGrp="1"/>
          </p:cNvSpPr>
          <p:nvPr>
            <p:ph type="dt" sz="half" idx="10"/>
          </p:nvPr>
        </p:nvSpPr>
        <p:spPr/>
        <p:txBody>
          <a:bodyPr/>
          <a:lstStyle/>
          <a:p>
            <a:fld id="{60F8CD7F-C034-4D57-AA63-5A060F5EF192}" type="datetimeFigureOut">
              <a:rPr lang="it-IT" smtClean="0"/>
              <a:t>03/01/2019</a:t>
            </a:fld>
            <a:endParaRPr lang="it-IT"/>
          </a:p>
        </p:txBody>
      </p:sp>
      <p:sp>
        <p:nvSpPr>
          <p:cNvPr id="5" name="Segnaposto piè di pagina 4">
            <a:extLst>
              <a:ext uri="{FF2B5EF4-FFF2-40B4-BE49-F238E27FC236}">
                <a16:creationId xmlns="" xmlns:a16="http://schemas.microsoft.com/office/drawing/2014/main" id="{005DBC55-0D73-477C-BBC0-098C8D814CB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A755EADF-BB7E-4A89-82CE-13D55EED5054}"/>
              </a:ext>
            </a:extLst>
          </p:cNvPr>
          <p:cNvSpPr>
            <a:spLocks noGrp="1"/>
          </p:cNvSpPr>
          <p:nvPr>
            <p:ph type="sldNum" sz="quarter" idx="12"/>
          </p:nvPr>
        </p:nvSpPr>
        <p:spPr/>
        <p:txBody>
          <a:bodyPr/>
          <a:lstStyle/>
          <a:p>
            <a:fld id="{EAFDF2EE-0F0F-4847-8067-4F0D22236CC2}" type="slidenum">
              <a:rPr lang="it-IT" smtClean="0"/>
              <a:t>‹N›</a:t>
            </a:fld>
            <a:endParaRPr lang="it-IT"/>
          </a:p>
        </p:txBody>
      </p:sp>
    </p:spTree>
    <p:extLst>
      <p:ext uri="{BB962C8B-B14F-4D97-AF65-F5344CB8AC3E}">
        <p14:creationId xmlns:p14="http://schemas.microsoft.com/office/powerpoint/2010/main" val="425875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B7C45F7-57A8-4D14-A341-69ED445FF8D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F9EBC042-3AE0-4476-955B-5FE799388BAB}"/>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BBE48CC6-986C-44B2-A846-94100633C2DA}"/>
              </a:ext>
            </a:extLst>
          </p:cNvPr>
          <p:cNvSpPr>
            <a:spLocks noGrp="1"/>
          </p:cNvSpPr>
          <p:nvPr>
            <p:ph type="dt" sz="half" idx="10"/>
          </p:nvPr>
        </p:nvSpPr>
        <p:spPr/>
        <p:txBody>
          <a:bodyPr/>
          <a:lstStyle/>
          <a:p>
            <a:fld id="{60F8CD7F-C034-4D57-AA63-5A060F5EF192}" type="datetimeFigureOut">
              <a:rPr lang="it-IT" smtClean="0"/>
              <a:t>03/01/2019</a:t>
            </a:fld>
            <a:endParaRPr lang="it-IT"/>
          </a:p>
        </p:txBody>
      </p:sp>
      <p:sp>
        <p:nvSpPr>
          <p:cNvPr id="5" name="Segnaposto piè di pagina 4">
            <a:extLst>
              <a:ext uri="{FF2B5EF4-FFF2-40B4-BE49-F238E27FC236}">
                <a16:creationId xmlns="" xmlns:a16="http://schemas.microsoft.com/office/drawing/2014/main" id="{D539B278-030A-46BB-99AE-FB99580E9F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63581D74-4107-4A2C-A400-1B1D3E8A06F2}"/>
              </a:ext>
            </a:extLst>
          </p:cNvPr>
          <p:cNvSpPr>
            <a:spLocks noGrp="1"/>
          </p:cNvSpPr>
          <p:nvPr>
            <p:ph type="sldNum" sz="quarter" idx="12"/>
          </p:nvPr>
        </p:nvSpPr>
        <p:spPr/>
        <p:txBody>
          <a:bodyPr/>
          <a:lstStyle/>
          <a:p>
            <a:fld id="{EAFDF2EE-0F0F-4847-8067-4F0D22236CC2}" type="slidenum">
              <a:rPr lang="it-IT" smtClean="0"/>
              <a:t>‹N›</a:t>
            </a:fld>
            <a:endParaRPr lang="it-IT"/>
          </a:p>
        </p:txBody>
      </p:sp>
    </p:spTree>
    <p:extLst>
      <p:ext uri="{BB962C8B-B14F-4D97-AF65-F5344CB8AC3E}">
        <p14:creationId xmlns:p14="http://schemas.microsoft.com/office/powerpoint/2010/main" val="245369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A362443-FD18-48B9-949D-19D7A431E2F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0EA64884-4670-40F8-8502-6B38F4EF2C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 xmlns:a16="http://schemas.microsoft.com/office/drawing/2014/main" id="{EF71A58F-407C-4E2E-B3E0-EC1106EB7E43}"/>
              </a:ext>
            </a:extLst>
          </p:cNvPr>
          <p:cNvSpPr>
            <a:spLocks noGrp="1"/>
          </p:cNvSpPr>
          <p:nvPr>
            <p:ph type="dt" sz="half" idx="10"/>
          </p:nvPr>
        </p:nvSpPr>
        <p:spPr/>
        <p:txBody>
          <a:bodyPr/>
          <a:lstStyle/>
          <a:p>
            <a:fld id="{60F8CD7F-C034-4D57-AA63-5A060F5EF192}" type="datetimeFigureOut">
              <a:rPr lang="it-IT" smtClean="0"/>
              <a:t>03/01/2019</a:t>
            </a:fld>
            <a:endParaRPr lang="it-IT"/>
          </a:p>
        </p:txBody>
      </p:sp>
      <p:sp>
        <p:nvSpPr>
          <p:cNvPr id="5" name="Segnaposto piè di pagina 4">
            <a:extLst>
              <a:ext uri="{FF2B5EF4-FFF2-40B4-BE49-F238E27FC236}">
                <a16:creationId xmlns="" xmlns:a16="http://schemas.microsoft.com/office/drawing/2014/main" id="{F7300D59-6E6E-43A6-B1CE-023020E89F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7A2896D-E90F-4C37-8032-00AD0C3C2A93}"/>
              </a:ext>
            </a:extLst>
          </p:cNvPr>
          <p:cNvSpPr>
            <a:spLocks noGrp="1"/>
          </p:cNvSpPr>
          <p:nvPr>
            <p:ph type="sldNum" sz="quarter" idx="12"/>
          </p:nvPr>
        </p:nvSpPr>
        <p:spPr/>
        <p:txBody>
          <a:bodyPr/>
          <a:lstStyle/>
          <a:p>
            <a:fld id="{EAFDF2EE-0F0F-4847-8067-4F0D22236CC2}" type="slidenum">
              <a:rPr lang="it-IT" smtClean="0"/>
              <a:t>‹N›</a:t>
            </a:fld>
            <a:endParaRPr lang="it-IT"/>
          </a:p>
        </p:txBody>
      </p:sp>
    </p:spTree>
    <p:extLst>
      <p:ext uri="{BB962C8B-B14F-4D97-AF65-F5344CB8AC3E}">
        <p14:creationId xmlns:p14="http://schemas.microsoft.com/office/powerpoint/2010/main" val="161900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6514E70-F02C-4E4B-B9B0-C496EE01F2A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F32CE6E8-45FE-49B3-8B8F-7C3CF108442D}"/>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D4BB9C68-AC63-43C8-93EF-A39D20E2A4F8}"/>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298CA47B-3581-4946-A016-E4995025748F}"/>
              </a:ext>
            </a:extLst>
          </p:cNvPr>
          <p:cNvSpPr>
            <a:spLocks noGrp="1"/>
          </p:cNvSpPr>
          <p:nvPr>
            <p:ph type="dt" sz="half" idx="10"/>
          </p:nvPr>
        </p:nvSpPr>
        <p:spPr/>
        <p:txBody>
          <a:bodyPr/>
          <a:lstStyle/>
          <a:p>
            <a:fld id="{60F8CD7F-C034-4D57-AA63-5A060F5EF192}" type="datetimeFigureOut">
              <a:rPr lang="it-IT" smtClean="0"/>
              <a:t>03/01/2019</a:t>
            </a:fld>
            <a:endParaRPr lang="it-IT"/>
          </a:p>
        </p:txBody>
      </p:sp>
      <p:sp>
        <p:nvSpPr>
          <p:cNvPr id="6" name="Segnaposto piè di pagina 5">
            <a:extLst>
              <a:ext uri="{FF2B5EF4-FFF2-40B4-BE49-F238E27FC236}">
                <a16:creationId xmlns="" xmlns:a16="http://schemas.microsoft.com/office/drawing/2014/main" id="{CC9A03F1-0B40-43FD-86D8-7C511B7FB7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9AF5D05A-933B-42EC-A534-F2C38875CC1A}"/>
              </a:ext>
            </a:extLst>
          </p:cNvPr>
          <p:cNvSpPr>
            <a:spLocks noGrp="1"/>
          </p:cNvSpPr>
          <p:nvPr>
            <p:ph type="sldNum" sz="quarter" idx="12"/>
          </p:nvPr>
        </p:nvSpPr>
        <p:spPr/>
        <p:txBody>
          <a:bodyPr/>
          <a:lstStyle/>
          <a:p>
            <a:fld id="{EAFDF2EE-0F0F-4847-8067-4F0D22236CC2}" type="slidenum">
              <a:rPr lang="it-IT" smtClean="0"/>
              <a:t>‹N›</a:t>
            </a:fld>
            <a:endParaRPr lang="it-IT"/>
          </a:p>
        </p:txBody>
      </p:sp>
    </p:spTree>
    <p:extLst>
      <p:ext uri="{BB962C8B-B14F-4D97-AF65-F5344CB8AC3E}">
        <p14:creationId xmlns:p14="http://schemas.microsoft.com/office/powerpoint/2010/main" val="378041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8E10A70B-9AE0-493D-9216-DCB0A5BECED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2DC2CC23-18BA-4715-93E4-929A846AA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 xmlns:a16="http://schemas.microsoft.com/office/drawing/2014/main" id="{15C59DD2-C819-4B34-9DDD-646D7677CF31}"/>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F5E3D772-6BE1-465A-83F5-E448753AB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 xmlns:a16="http://schemas.microsoft.com/office/drawing/2014/main" id="{7ABE989C-11D1-489A-B22C-F330F037B906}"/>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07A5BFBD-28EB-482D-96F2-FC75C12706BB}"/>
              </a:ext>
            </a:extLst>
          </p:cNvPr>
          <p:cNvSpPr>
            <a:spLocks noGrp="1"/>
          </p:cNvSpPr>
          <p:nvPr>
            <p:ph type="dt" sz="half" idx="10"/>
          </p:nvPr>
        </p:nvSpPr>
        <p:spPr/>
        <p:txBody>
          <a:bodyPr/>
          <a:lstStyle/>
          <a:p>
            <a:fld id="{60F8CD7F-C034-4D57-AA63-5A060F5EF192}" type="datetimeFigureOut">
              <a:rPr lang="it-IT" smtClean="0"/>
              <a:t>03/01/2019</a:t>
            </a:fld>
            <a:endParaRPr lang="it-IT"/>
          </a:p>
        </p:txBody>
      </p:sp>
      <p:sp>
        <p:nvSpPr>
          <p:cNvPr id="8" name="Segnaposto piè di pagina 7">
            <a:extLst>
              <a:ext uri="{FF2B5EF4-FFF2-40B4-BE49-F238E27FC236}">
                <a16:creationId xmlns="" xmlns:a16="http://schemas.microsoft.com/office/drawing/2014/main" id="{9E4041F3-A3C4-4AB1-82D7-F42074A38EE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B80ECFB9-4F9D-4FA7-8A7A-308774A6DA60}"/>
              </a:ext>
            </a:extLst>
          </p:cNvPr>
          <p:cNvSpPr>
            <a:spLocks noGrp="1"/>
          </p:cNvSpPr>
          <p:nvPr>
            <p:ph type="sldNum" sz="quarter" idx="12"/>
          </p:nvPr>
        </p:nvSpPr>
        <p:spPr/>
        <p:txBody>
          <a:bodyPr/>
          <a:lstStyle/>
          <a:p>
            <a:fld id="{EAFDF2EE-0F0F-4847-8067-4F0D22236CC2}" type="slidenum">
              <a:rPr lang="it-IT" smtClean="0"/>
              <a:t>‹N›</a:t>
            </a:fld>
            <a:endParaRPr lang="it-IT"/>
          </a:p>
        </p:txBody>
      </p:sp>
    </p:spTree>
    <p:extLst>
      <p:ext uri="{BB962C8B-B14F-4D97-AF65-F5344CB8AC3E}">
        <p14:creationId xmlns:p14="http://schemas.microsoft.com/office/powerpoint/2010/main" val="234607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0370A19-F983-49C8-BFF1-9C2B49A9973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9D917CBA-9B37-46B3-86C2-1F04ADD37375}"/>
              </a:ext>
            </a:extLst>
          </p:cNvPr>
          <p:cNvSpPr>
            <a:spLocks noGrp="1"/>
          </p:cNvSpPr>
          <p:nvPr>
            <p:ph type="dt" sz="half" idx="10"/>
          </p:nvPr>
        </p:nvSpPr>
        <p:spPr/>
        <p:txBody>
          <a:bodyPr/>
          <a:lstStyle/>
          <a:p>
            <a:fld id="{60F8CD7F-C034-4D57-AA63-5A060F5EF192}" type="datetimeFigureOut">
              <a:rPr lang="it-IT" smtClean="0"/>
              <a:t>03/01/2019</a:t>
            </a:fld>
            <a:endParaRPr lang="it-IT"/>
          </a:p>
        </p:txBody>
      </p:sp>
      <p:sp>
        <p:nvSpPr>
          <p:cNvPr id="4" name="Segnaposto piè di pagina 3">
            <a:extLst>
              <a:ext uri="{FF2B5EF4-FFF2-40B4-BE49-F238E27FC236}">
                <a16:creationId xmlns="" xmlns:a16="http://schemas.microsoft.com/office/drawing/2014/main" id="{7C806236-A2E7-4B08-A4AF-F221C675045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BF350771-1A02-4AD1-A4A2-011CE9EA203E}"/>
              </a:ext>
            </a:extLst>
          </p:cNvPr>
          <p:cNvSpPr>
            <a:spLocks noGrp="1"/>
          </p:cNvSpPr>
          <p:nvPr>
            <p:ph type="sldNum" sz="quarter" idx="12"/>
          </p:nvPr>
        </p:nvSpPr>
        <p:spPr/>
        <p:txBody>
          <a:bodyPr/>
          <a:lstStyle/>
          <a:p>
            <a:fld id="{EAFDF2EE-0F0F-4847-8067-4F0D22236CC2}" type="slidenum">
              <a:rPr lang="it-IT" smtClean="0"/>
              <a:t>‹N›</a:t>
            </a:fld>
            <a:endParaRPr lang="it-IT"/>
          </a:p>
        </p:txBody>
      </p:sp>
    </p:spTree>
    <p:extLst>
      <p:ext uri="{BB962C8B-B14F-4D97-AF65-F5344CB8AC3E}">
        <p14:creationId xmlns:p14="http://schemas.microsoft.com/office/powerpoint/2010/main" val="1520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2C63CFCE-A12E-4DFA-AF1D-1C81A3E362A7}"/>
              </a:ext>
            </a:extLst>
          </p:cNvPr>
          <p:cNvSpPr>
            <a:spLocks noGrp="1"/>
          </p:cNvSpPr>
          <p:nvPr>
            <p:ph type="dt" sz="half" idx="10"/>
          </p:nvPr>
        </p:nvSpPr>
        <p:spPr/>
        <p:txBody>
          <a:bodyPr/>
          <a:lstStyle/>
          <a:p>
            <a:fld id="{60F8CD7F-C034-4D57-AA63-5A060F5EF192}" type="datetimeFigureOut">
              <a:rPr lang="it-IT" smtClean="0"/>
              <a:t>03/01/2019</a:t>
            </a:fld>
            <a:endParaRPr lang="it-IT"/>
          </a:p>
        </p:txBody>
      </p:sp>
      <p:sp>
        <p:nvSpPr>
          <p:cNvPr id="3" name="Segnaposto piè di pagina 2">
            <a:extLst>
              <a:ext uri="{FF2B5EF4-FFF2-40B4-BE49-F238E27FC236}">
                <a16:creationId xmlns="" xmlns:a16="http://schemas.microsoft.com/office/drawing/2014/main" id="{927EAAEE-4D7F-483B-8B0B-BE5ECBBD92D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80B17C83-2F57-4035-A860-1714D55D8749}"/>
              </a:ext>
            </a:extLst>
          </p:cNvPr>
          <p:cNvSpPr>
            <a:spLocks noGrp="1"/>
          </p:cNvSpPr>
          <p:nvPr>
            <p:ph type="sldNum" sz="quarter" idx="12"/>
          </p:nvPr>
        </p:nvSpPr>
        <p:spPr/>
        <p:txBody>
          <a:bodyPr/>
          <a:lstStyle/>
          <a:p>
            <a:fld id="{EAFDF2EE-0F0F-4847-8067-4F0D22236CC2}" type="slidenum">
              <a:rPr lang="it-IT" smtClean="0"/>
              <a:t>‹N›</a:t>
            </a:fld>
            <a:endParaRPr lang="it-IT"/>
          </a:p>
        </p:txBody>
      </p:sp>
    </p:spTree>
    <p:extLst>
      <p:ext uri="{BB962C8B-B14F-4D97-AF65-F5344CB8AC3E}">
        <p14:creationId xmlns:p14="http://schemas.microsoft.com/office/powerpoint/2010/main" val="68555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242108A-4983-452C-96D7-A488C585F9C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635D6BC9-9087-4402-BBB3-6C00D21E7C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F1BE9D09-F5C4-4A49-8026-BBEDD273D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040B68BC-0414-4194-BA1C-B95C8A34656C}"/>
              </a:ext>
            </a:extLst>
          </p:cNvPr>
          <p:cNvSpPr>
            <a:spLocks noGrp="1"/>
          </p:cNvSpPr>
          <p:nvPr>
            <p:ph type="dt" sz="half" idx="10"/>
          </p:nvPr>
        </p:nvSpPr>
        <p:spPr/>
        <p:txBody>
          <a:bodyPr/>
          <a:lstStyle/>
          <a:p>
            <a:fld id="{60F8CD7F-C034-4D57-AA63-5A060F5EF192}" type="datetimeFigureOut">
              <a:rPr lang="it-IT" smtClean="0"/>
              <a:t>03/01/2019</a:t>
            </a:fld>
            <a:endParaRPr lang="it-IT"/>
          </a:p>
        </p:txBody>
      </p:sp>
      <p:sp>
        <p:nvSpPr>
          <p:cNvPr id="6" name="Segnaposto piè di pagina 5">
            <a:extLst>
              <a:ext uri="{FF2B5EF4-FFF2-40B4-BE49-F238E27FC236}">
                <a16:creationId xmlns="" xmlns:a16="http://schemas.microsoft.com/office/drawing/2014/main" id="{85D87282-3310-4CC1-AA78-4D31A05AF4F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2E0A8795-08E2-4E64-BF1B-B0FD503D5D02}"/>
              </a:ext>
            </a:extLst>
          </p:cNvPr>
          <p:cNvSpPr>
            <a:spLocks noGrp="1"/>
          </p:cNvSpPr>
          <p:nvPr>
            <p:ph type="sldNum" sz="quarter" idx="12"/>
          </p:nvPr>
        </p:nvSpPr>
        <p:spPr/>
        <p:txBody>
          <a:bodyPr/>
          <a:lstStyle/>
          <a:p>
            <a:fld id="{EAFDF2EE-0F0F-4847-8067-4F0D22236CC2}" type="slidenum">
              <a:rPr lang="it-IT" smtClean="0"/>
              <a:t>‹N›</a:t>
            </a:fld>
            <a:endParaRPr lang="it-IT"/>
          </a:p>
        </p:txBody>
      </p:sp>
    </p:spTree>
    <p:extLst>
      <p:ext uri="{BB962C8B-B14F-4D97-AF65-F5344CB8AC3E}">
        <p14:creationId xmlns:p14="http://schemas.microsoft.com/office/powerpoint/2010/main" val="210789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DC0454E8-91D9-42A7-9692-99391E5E839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9C02B957-5B42-411A-B70E-27578477F8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6546FE19-1CE3-4862-B6CE-958992B72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 xmlns:a16="http://schemas.microsoft.com/office/drawing/2014/main" id="{B22AA7F3-FCC3-4FE7-B099-D3C8C2BE3539}"/>
              </a:ext>
            </a:extLst>
          </p:cNvPr>
          <p:cNvSpPr>
            <a:spLocks noGrp="1"/>
          </p:cNvSpPr>
          <p:nvPr>
            <p:ph type="dt" sz="half" idx="10"/>
          </p:nvPr>
        </p:nvSpPr>
        <p:spPr/>
        <p:txBody>
          <a:bodyPr/>
          <a:lstStyle/>
          <a:p>
            <a:fld id="{60F8CD7F-C034-4D57-AA63-5A060F5EF192}" type="datetimeFigureOut">
              <a:rPr lang="it-IT" smtClean="0"/>
              <a:t>03/01/2019</a:t>
            </a:fld>
            <a:endParaRPr lang="it-IT"/>
          </a:p>
        </p:txBody>
      </p:sp>
      <p:sp>
        <p:nvSpPr>
          <p:cNvPr id="6" name="Segnaposto piè di pagina 5">
            <a:extLst>
              <a:ext uri="{FF2B5EF4-FFF2-40B4-BE49-F238E27FC236}">
                <a16:creationId xmlns="" xmlns:a16="http://schemas.microsoft.com/office/drawing/2014/main" id="{88687D79-8249-49A2-A2B5-1BDFCEEB7C0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AFFF593F-C7F0-4BD2-94E2-F58313579DC4}"/>
              </a:ext>
            </a:extLst>
          </p:cNvPr>
          <p:cNvSpPr>
            <a:spLocks noGrp="1"/>
          </p:cNvSpPr>
          <p:nvPr>
            <p:ph type="sldNum" sz="quarter" idx="12"/>
          </p:nvPr>
        </p:nvSpPr>
        <p:spPr/>
        <p:txBody>
          <a:bodyPr/>
          <a:lstStyle/>
          <a:p>
            <a:fld id="{EAFDF2EE-0F0F-4847-8067-4F0D22236CC2}" type="slidenum">
              <a:rPr lang="it-IT" smtClean="0"/>
              <a:t>‹N›</a:t>
            </a:fld>
            <a:endParaRPr lang="it-IT"/>
          </a:p>
        </p:txBody>
      </p:sp>
    </p:spTree>
    <p:extLst>
      <p:ext uri="{BB962C8B-B14F-4D97-AF65-F5344CB8AC3E}">
        <p14:creationId xmlns:p14="http://schemas.microsoft.com/office/powerpoint/2010/main" val="311242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13567430-AEE1-4030-B284-98049E87C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5BDAAC83-C2B1-402F-AC06-A938F0B22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4B21BD8E-79EF-40FF-9048-B08C019DA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8CD7F-C034-4D57-AA63-5A060F5EF192}" type="datetimeFigureOut">
              <a:rPr lang="it-IT" smtClean="0"/>
              <a:t>03/01/2019</a:t>
            </a:fld>
            <a:endParaRPr lang="it-IT"/>
          </a:p>
        </p:txBody>
      </p:sp>
      <p:sp>
        <p:nvSpPr>
          <p:cNvPr id="5" name="Segnaposto piè di pagina 4">
            <a:extLst>
              <a:ext uri="{FF2B5EF4-FFF2-40B4-BE49-F238E27FC236}">
                <a16:creationId xmlns="" xmlns:a16="http://schemas.microsoft.com/office/drawing/2014/main" id="{66D98ED8-0BE7-4CA7-9A1D-1047010F5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26F932B1-8565-4CD6-AA30-C8465C3C98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DF2EE-0F0F-4847-8067-4F0D22236CC2}" type="slidenum">
              <a:rPr lang="it-IT" smtClean="0"/>
              <a:t>‹N›</a:t>
            </a:fld>
            <a:endParaRPr lang="it-IT"/>
          </a:p>
        </p:txBody>
      </p:sp>
    </p:spTree>
    <p:extLst>
      <p:ext uri="{BB962C8B-B14F-4D97-AF65-F5344CB8AC3E}">
        <p14:creationId xmlns:p14="http://schemas.microsoft.com/office/powerpoint/2010/main" val="2924524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neoassunti.indire.it/2019/"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neoassunti.indire.it/2019/toolkit-docenti.html#toolki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orizzontescuola.it/guide/anno-formazione-e-prova-bilancio-iniziale-competenze-e-criteri-valutazione"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orizzontescuola.it/news/anno-prova-neoassunto-e-dirigente-stipulano-patto-sviluppo-professiona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orizzontescuola.it/wp-content/uploads/2018/08/ANNO-prova.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2" y="0"/>
            <a:ext cx="3161258" cy="2399975"/>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330063" y="424038"/>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419420" y="1113317"/>
            <a:ext cx="3294411" cy="369332"/>
          </a:xfrm>
          <a:prstGeom prst="rect">
            <a:avLst/>
          </a:prstGeom>
        </p:spPr>
        <p:txBody>
          <a:bodyPr wrap="squar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330063" y="1801028"/>
            <a:ext cx="7124946" cy="1477328"/>
          </a:xfrm>
          <a:prstGeom prst="rect">
            <a:avLst/>
          </a:prstGeom>
          <a:noFill/>
        </p:spPr>
        <p:txBody>
          <a:bodyPr wrap="square">
            <a:spAutoFit/>
          </a:bodyPr>
          <a:lstStyle/>
          <a:p>
            <a:r>
              <a:rPr lang="it-IT" sz="2400" dirty="0">
                <a:solidFill>
                  <a:schemeClr val="accent5">
                    <a:lumMod val="75000"/>
                  </a:schemeClr>
                </a:solidFill>
                <a:effectLst>
                  <a:outerShdw blurRad="38100" dist="38100" dir="2700000" algn="tl">
                    <a:srgbClr val="000000">
                      <a:alpha val="43137"/>
                    </a:srgbClr>
                  </a:outerShdw>
                </a:effectLst>
              </a:rPr>
              <a:t>«Il ruolo del docente tutor nella formazione del neoassunto»</a:t>
            </a:r>
          </a:p>
          <a:p>
            <a:r>
              <a:rPr lang="it-IT" sz="2400" dirty="0">
                <a:solidFill>
                  <a:schemeClr val="accent5">
                    <a:lumMod val="75000"/>
                  </a:schemeClr>
                </a:solidFill>
                <a:effectLst>
                  <a:outerShdw blurRad="38100" dist="38100" dir="2700000" algn="tl">
                    <a:srgbClr val="000000">
                      <a:alpha val="43137"/>
                    </a:srgbClr>
                  </a:outerShdw>
                </a:effectLst>
              </a:rPr>
              <a:t> </a:t>
            </a:r>
            <a:endParaRPr lang="it-IT" sz="2400" dirty="0" smtClean="0">
              <a:solidFill>
                <a:schemeClr val="accent5">
                  <a:lumMod val="75000"/>
                </a:schemeClr>
              </a:solidFill>
              <a:effectLst>
                <a:outerShdw blurRad="38100" dist="38100" dir="2700000" algn="tl">
                  <a:srgbClr val="000000">
                    <a:alpha val="43137"/>
                  </a:srgbClr>
                </a:outerShdw>
              </a:effectLst>
            </a:endParaRPr>
          </a:p>
          <a:p>
            <a:r>
              <a:rPr lang="it-IT" dirty="0" smtClean="0">
                <a:solidFill>
                  <a:schemeClr val="accent5">
                    <a:lumMod val="75000"/>
                  </a:schemeClr>
                </a:solidFill>
                <a:effectLst>
                  <a:outerShdw blurRad="38100" dist="38100" dir="2700000" algn="tl">
                    <a:srgbClr val="000000">
                      <a:alpha val="43137"/>
                    </a:srgbClr>
                  </a:outerShdw>
                </a:effectLst>
              </a:rPr>
              <a:t>Liceo  Scientifico  «Galileo Galilei»  CATANIA   </a:t>
            </a:r>
            <a:r>
              <a:rPr lang="it-IT" dirty="0">
                <a:solidFill>
                  <a:schemeClr val="accent5">
                    <a:lumMod val="75000"/>
                  </a:schemeClr>
                </a:solidFill>
                <a:effectLst>
                  <a:outerShdw blurRad="38100" dist="38100" dir="2700000" algn="tl">
                    <a:srgbClr val="000000">
                      <a:alpha val="43137"/>
                    </a:srgbClr>
                  </a:outerShdw>
                </a:effectLst>
              </a:rPr>
              <a:t>6 dicembre 2018</a:t>
            </a:r>
          </a:p>
        </p:txBody>
      </p:sp>
      <p:sp>
        <p:nvSpPr>
          <p:cNvPr id="30" name="Rettangolo 29">
            <a:extLst>
              <a:ext uri="{FF2B5EF4-FFF2-40B4-BE49-F238E27FC236}">
                <a16:creationId xmlns="" xmlns:a16="http://schemas.microsoft.com/office/drawing/2014/main" id="{18663D98-4A6B-487F-B55E-9A0DA6B7E369}"/>
              </a:ext>
            </a:extLst>
          </p:cNvPr>
          <p:cNvSpPr/>
          <p:nvPr/>
        </p:nvSpPr>
        <p:spPr>
          <a:xfrm>
            <a:off x="349472" y="3379339"/>
            <a:ext cx="10818749" cy="2677656"/>
          </a:xfrm>
          <a:prstGeom prst="rect">
            <a:avLst/>
          </a:prstGeom>
        </p:spPr>
        <p:txBody>
          <a:bodyPr wrap="square">
            <a:spAutoFit/>
          </a:bodyPr>
          <a:lstStyle/>
          <a:p>
            <a:pPr algn="just"/>
            <a:r>
              <a:rPr lang="it-IT" sz="2800" i="1" dirty="0">
                <a:effectLst/>
              </a:rPr>
              <a:t>Le attività formative destinate ai docenti neoassunti o comunque in anno di formazione e prova, disciplinate dal D.M. n. 850/2015; dalle successive note MIUR n. 36167 del 05/11/2015; n. 003585 del 2 agosto 2018;  e dalle note dell’USR  del 4 ottobre 2018, nonché dalle note dell’USP  1 ottobre 2018; 15 novembre 2018; etc., sono articolate in quattro fasi </a:t>
            </a:r>
            <a:r>
              <a:rPr lang="it-IT" sz="2800" i="1" dirty="0" smtClean="0">
                <a:effectLst/>
              </a:rPr>
              <a:t>principali.</a:t>
            </a:r>
            <a:endParaRPr lang="it-IT" sz="2800" i="1" dirty="0"/>
          </a:p>
        </p:txBody>
      </p:sp>
      <p:pic>
        <p:nvPicPr>
          <p:cNvPr id="1025" name="Immagine 1024">
            <a:extLst>
              <a:ext uri="{FF2B5EF4-FFF2-40B4-BE49-F238E27FC236}">
                <a16:creationId xmlns="" xmlns:a16="http://schemas.microsoft.com/office/drawing/2014/main" id="{F5BF1BC8-08E6-4F18-A639-1C5F379385AF}"/>
              </a:ext>
            </a:extLst>
          </p:cNvPr>
          <p:cNvPicPr>
            <a:picLocks noChangeAspect="1"/>
          </p:cNvPicPr>
          <p:nvPr/>
        </p:nvPicPr>
        <p:blipFill>
          <a:blip r:embed="rId3"/>
          <a:stretch>
            <a:fillRect/>
          </a:stretch>
        </p:blipFill>
        <p:spPr>
          <a:xfrm>
            <a:off x="9970174" y="1801028"/>
            <a:ext cx="2057921" cy="1197895"/>
          </a:xfrm>
          <a:prstGeom prst="rect">
            <a:avLst/>
          </a:prstGeom>
        </p:spPr>
      </p:pic>
      <p:pic>
        <p:nvPicPr>
          <p:cNvPr id="1026" name="Immagine 1025">
            <a:extLst>
              <a:ext uri="{FF2B5EF4-FFF2-40B4-BE49-F238E27FC236}">
                <a16:creationId xmlns="" xmlns:a16="http://schemas.microsoft.com/office/drawing/2014/main" id="{EED03935-3A45-4549-8006-A79F9323C988}"/>
              </a:ext>
            </a:extLst>
          </p:cNvPr>
          <p:cNvPicPr>
            <a:picLocks noChangeAspect="1"/>
          </p:cNvPicPr>
          <p:nvPr/>
        </p:nvPicPr>
        <p:blipFill>
          <a:blip r:embed="rId4"/>
          <a:stretch>
            <a:fillRect/>
          </a:stretch>
        </p:blipFill>
        <p:spPr>
          <a:xfrm>
            <a:off x="9426063" y="149557"/>
            <a:ext cx="2626767" cy="1379959"/>
          </a:xfrm>
          <a:prstGeom prst="rect">
            <a:avLst/>
          </a:prstGeom>
        </p:spPr>
      </p:pic>
    </p:spTree>
    <p:extLst>
      <p:ext uri="{BB962C8B-B14F-4D97-AF65-F5344CB8AC3E}">
        <p14:creationId xmlns:p14="http://schemas.microsoft.com/office/powerpoint/2010/main" val="23461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p:cTn id="7"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 calcmode="lin" valueType="num">
                                      <p:cBhvr>
                                        <p:cTn id="12" dur="500" fill="hold"/>
                                        <p:tgtEl>
                                          <p:spTgt spid="2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1026"/>
                                        </p:tgtEl>
                                      </p:cBhvr>
                                    </p:animEffect>
                                    <p:animScale>
                                      <p:cBhvr>
                                        <p:cTn id="19" dur="250" autoRev="1" fill="hold"/>
                                        <p:tgtEl>
                                          <p:spTgt spid="1026"/>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025"/>
                                        </p:tgtEl>
                                        <p:attrNameLst>
                                          <p:attrName>style.visibility</p:attrName>
                                        </p:attrNameLst>
                                      </p:cBhvr>
                                      <p:to>
                                        <p:strVal val="visible"/>
                                      </p:to>
                                    </p:set>
                                    <p:animEffect transition="in" filter="wipe(down)">
                                      <p:cBhvr>
                                        <p:cTn id="24" dur="580">
                                          <p:stCondLst>
                                            <p:cond delay="0"/>
                                          </p:stCondLst>
                                        </p:cTn>
                                        <p:tgtEl>
                                          <p:spTgt spid="1025"/>
                                        </p:tgtEl>
                                      </p:cBhvr>
                                    </p:animEffect>
                                    <p:anim calcmode="lin" valueType="num">
                                      <p:cBhvr>
                                        <p:cTn id="25"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30" dur="26">
                                          <p:stCondLst>
                                            <p:cond delay="650"/>
                                          </p:stCondLst>
                                        </p:cTn>
                                        <p:tgtEl>
                                          <p:spTgt spid="1025"/>
                                        </p:tgtEl>
                                      </p:cBhvr>
                                      <p:to x="100000" y="60000"/>
                                    </p:animScale>
                                    <p:animScale>
                                      <p:cBhvr>
                                        <p:cTn id="31" dur="166" decel="50000">
                                          <p:stCondLst>
                                            <p:cond delay="676"/>
                                          </p:stCondLst>
                                        </p:cTn>
                                        <p:tgtEl>
                                          <p:spTgt spid="1025"/>
                                        </p:tgtEl>
                                      </p:cBhvr>
                                      <p:to x="100000" y="100000"/>
                                    </p:animScale>
                                    <p:animScale>
                                      <p:cBhvr>
                                        <p:cTn id="32" dur="26">
                                          <p:stCondLst>
                                            <p:cond delay="1312"/>
                                          </p:stCondLst>
                                        </p:cTn>
                                        <p:tgtEl>
                                          <p:spTgt spid="1025"/>
                                        </p:tgtEl>
                                      </p:cBhvr>
                                      <p:to x="100000" y="80000"/>
                                    </p:animScale>
                                    <p:animScale>
                                      <p:cBhvr>
                                        <p:cTn id="33" dur="166" decel="50000">
                                          <p:stCondLst>
                                            <p:cond delay="1338"/>
                                          </p:stCondLst>
                                        </p:cTn>
                                        <p:tgtEl>
                                          <p:spTgt spid="1025"/>
                                        </p:tgtEl>
                                      </p:cBhvr>
                                      <p:to x="100000" y="100000"/>
                                    </p:animScale>
                                    <p:animScale>
                                      <p:cBhvr>
                                        <p:cTn id="34" dur="26">
                                          <p:stCondLst>
                                            <p:cond delay="1642"/>
                                          </p:stCondLst>
                                        </p:cTn>
                                        <p:tgtEl>
                                          <p:spTgt spid="1025"/>
                                        </p:tgtEl>
                                      </p:cBhvr>
                                      <p:to x="100000" y="90000"/>
                                    </p:animScale>
                                    <p:animScale>
                                      <p:cBhvr>
                                        <p:cTn id="35" dur="166" decel="50000">
                                          <p:stCondLst>
                                            <p:cond delay="1668"/>
                                          </p:stCondLst>
                                        </p:cTn>
                                        <p:tgtEl>
                                          <p:spTgt spid="1025"/>
                                        </p:tgtEl>
                                      </p:cBhvr>
                                      <p:to x="100000" y="100000"/>
                                    </p:animScale>
                                    <p:animScale>
                                      <p:cBhvr>
                                        <p:cTn id="36" dur="26">
                                          <p:stCondLst>
                                            <p:cond delay="1808"/>
                                          </p:stCondLst>
                                        </p:cTn>
                                        <p:tgtEl>
                                          <p:spTgt spid="1025"/>
                                        </p:tgtEl>
                                      </p:cBhvr>
                                      <p:to x="100000" y="95000"/>
                                    </p:animScale>
                                    <p:animScale>
                                      <p:cBhvr>
                                        <p:cTn id="37" dur="166" decel="50000">
                                          <p:stCondLst>
                                            <p:cond delay="1834"/>
                                          </p:stCondLst>
                                        </p:cTn>
                                        <p:tgtEl>
                                          <p:spTgt spid="1025"/>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0" y="71682"/>
            <a:ext cx="3571797" cy="2711650"/>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400026" y="278722"/>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536848" y="1208866"/>
            <a:ext cx="2701381" cy="369332"/>
          </a:xfrm>
          <a:prstGeom prst="rect">
            <a:avLst/>
          </a:prstGeom>
        </p:spPr>
        <p:txBody>
          <a:bodyPr wrap="non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000375" y="1824065"/>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2" name="Rettangolo 1">
            <a:extLst>
              <a:ext uri="{FF2B5EF4-FFF2-40B4-BE49-F238E27FC236}">
                <a16:creationId xmlns="" xmlns:a16="http://schemas.microsoft.com/office/drawing/2014/main" id="{AB00465A-6B07-492D-B95B-C4C5CD8B3FD2}"/>
              </a:ext>
            </a:extLst>
          </p:cNvPr>
          <p:cNvSpPr/>
          <p:nvPr/>
        </p:nvSpPr>
        <p:spPr>
          <a:xfrm>
            <a:off x="379708" y="2960176"/>
            <a:ext cx="11717042" cy="3293209"/>
          </a:xfrm>
          <a:prstGeom prst="rect">
            <a:avLst/>
          </a:prstGeom>
        </p:spPr>
        <p:txBody>
          <a:bodyPr wrap="square">
            <a:spAutoFit/>
          </a:bodyPr>
          <a:lstStyle/>
          <a:p>
            <a:pPr algn="ctr"/>
            <a:r>
              <a:rPr lang="it-IT" sz="3200" dirty="0">
                <a:effectLst/>
              </a:rPr>
              <a:t>I </a:t>
            </a:r>
            <a:r>
              <a:rPr lang="it-IT" sz="3200" b="1" dirty="0">
                <a:effectLst/>
              </a:rPr>
              <a:t>laboratori formativi: VISITING</a:t>
            </a:r>
          </a:p>
          <a:p>
            <a:pPr algn="just"/>
            <a:r>
              <a:rPr lang="it-IT" dirty="0"/>
              <a:t>«Su base volontaria e senza alcun onere per l’Amministrazione, per un massimo di 2.000 docenti (distribuiti in base alla tabella in allegato A e scelti con criteri di rappresentatività) saranno organizzate, a cura degli USR, visite di singoli docenti neo-assunti o di piccoli gruppi, a scuole accoglienti che si caratterizzano per una consolidata propensione all’innovazione organizzativa e didattica, capaci di suscitare motivazioni, interesse, desiderio di impegnarsi in azioni di ricerca e di miglioramento. Per la scelta delle scuole da visitare, si potrà fare riferimento a scuole con progetti innovativi riconosciuti dagli USR, al fine di far conoscere ai neoassunti ulteriori contesti di applicazioni concrete di nuove metodologie didattiche e di innovazioni tecnologiche.» </a:t>
            </a:r>
            <a:endParaRPr lang="it-IT" sz="3200" b="1" dirty="0">
              <a:effectLst/>
            </a:endParaRPr>
          </a:p>
          <a:p>
            <a:pPr algn="just"/>
            <a:r>
              <a:rPr lang="it-IT" sz="3200" b="1" dirty="0"/>
              <a:t>Q</a:t>
            </a:r>
            <a:r>
              <a:rPr lang="it-IT" dirty="0"/>
              <a:t>uesta attività potrà avere la durata massima di due giornate di “full immersion” nelle scuole accoglienti, ed è considerata sostitutiva del monte-ore dedicato ai laboratori formativi, per una durata massima di 6 ore nell’arco di ogni giornata. </a:t>
            </a:r>
            <a:endParaRPr lang="it-IT" dirty="0">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612" y="209226"/>
            <a:ext cx="2776138" cy="1999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981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1" y="0"/>
            <a:ext cx="3587546" cy="2723607"/>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519687" y="298218"/>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612677" y="996761"/>
            <a:ext cx="2701381" cy="369332"/>
          </a:xfrm>
          <a:prstGeom prst="rect">
            <a:avLst/>
          </a:prstGeom>
        </p:spPr>
        <p:txBody>
          <a:bodyPr wrap="non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612677" y="2077276"/>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3" name="Rettangolo 2">
            <a:extLst>
              <a:ext uri="{FF2B5EF4-FFF2-40B4-BE49-F238E27FC236}">
                <a16:creationId xmlns="" xmlns:a16="http://schemas.microsoft.com/office/drawing/2014/main" id="{222E2FAD-2AC4-45D6-BFCD-50D39B637707}"/>
              </a:ext>
            </a:extLst>
          </p:cNvPr>
          <p:cNvSpPr/>
          <p:nvPr/>
        </p:nvSpPr>
        <p:spPr>
          <a:xfrm>
            <a:off x="327572" y="3254444"/>
            <a:ext cx="11466638" cy="2677656"/>
          </a:xfrm>
          <a:prstGeom prst="rect">
            <a:avLst/>
          </a:prstGeom>
        </p:spPr>
        <p:txBody>
          <a:bodyPr wrap="square">
            <a:spAutoFit/>
          </a:bodyPr>
          <a:lstStyle/>
          <a:p>
            <a:r>
              <a:rPr lang="it-IT" sz="4000" b="1" dirty="0">
                <a:effectLst/>
              </a:rPr>
              <a:t>L’attività di osservazione in classe e di peer to peer</a:t>
            </a:r>
          </a:p>
          <a:p>
            <a:pPr algn="just"/>
            <a:r>
              <a:rPr lang="it-IT" sz="3200" dirty="0">
                <a:effectLst/>
              </a:rPr>
              <a:t>si propone la finalità di sviluppare competenze sulla conduzione della classe e sulle attività di insegnamento, sul sostegno alla motivazione degli allievi, sulla costruzione di climi positivi e motivanti e sulle modalità di verifica formativa degli apprendimenti.</a:t>
            </a:r>
            <a:endParaRPr lang="it-IT" sz="32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4850" y="-29433"/>
            <a:ext cx="2597150" cy="19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856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1" y="-8596"/>
            <a:ext cx="3369496" cy="2558067"/>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099766" y="123742"/>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180387" y="814345"/>
            <a:ext cx="2701381" cy="369332"/>
          </a:xfrm>
          <a:prstGeom prst="rect">
            <a:avLst/>
          </a:prstGeom>
        </p:spPr>
        <p:txBody>
          <a:bodyPr wrap="non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199898" y="1623241"/>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3" name="Rettangolo 2">
            <a:extLst>
              <a:ext uri="{FF2B5EF4-FFF2-40B4-BE49-F238E27FC236}">
                <a16:creationId xmlns="" xmlns:a16="http://schemas.microsoft.com/office/drawing/2014/main" id="{222E2FAD-2AC4-45D6-BFCD-50D39B637707}"/>
              </a:ext>
            </a:extLst>
          </p:cNvPr>
          <p:cNvSpPr/>
          <p:nvPr/>
        </p:nvSpPr>
        <p:spPr>
          <a:xfrm>
            <a:off x="170481" y="2719953"/>
            <a:ext cx="11422574" cy="4031873"/>
          </a:xfrm>
          <a:prstGeom prst="rect">
            <a:avLst/>
          </a:prstGeom>
        </p:spPr>
        <p:txBody>
          <a:bodyPr wrap="square">
            <a:spAutoFit/>
          </a:bodyPr>
          <a:lstStyle/>
          <a:p>
            <a:pPr algn="just"/>
            <a:r>
              <a:rPr lang="it-IT" sz="3600" b="1" dirty="0">
                <a:effectLst/>
              </a:rPr>
              <a:t>L’attività di formazione on-line </a:t>
            </a:r>
          </a:p>
          <a:p>
            <a:pPr algn="just"/>
            <a:r>
              <a:rPr lang="it-IT" sz="2000" dirty="0">
                <a:effectLst/>
              </a:rPr>
              <a:t>è coordinata dalla direzione generale per il personale scolastico con l’ausilio della struttura tecnica dell’INDIRE e guida i neo assunti durante tutto il loro percorso formativo.</a:t>
            </a:r>
          </a:p>
          <a:p>
            <a:pPr algn="just"/>
            <a:r>
              <a:rPr lang="it-IT" sz="2000" dirty="0">
                <a:effectLst/>
              </a:rPr>
              <a:t>La finalità della detta attività on-line è quella di stimolare l’analisi e la riflessione sul percorso formativo da parte del neo assunto.</a:t>
            </a:r>
          </a:p>
          <a:p>
            <a:pPr algn="just"/>
            <a:r>
              <a:rPr lang="it-IT" sz="2000" dirty="0">
                <a:effectLst/>
              </a:rPr>
              <a:t>A tal fine, il neo assunto elabora un proprio portfolio professionale, che documenta la progettazione, realizzazione e valutazione delle attività didattiche, compila questionari per il monitoraggio delle diverse fasi del percorso formativo e svolge libera ricerca di materiali di studio, risorse didattiche, siti dedicati, messi a disposizione durante il percorso formativo.</a:t>
            </a:r>
          </a:p>
          <a:p>
            <a:pPr algn="just"/>
            <a:r>
              <a:rPr lang="it-IT" sz="2000" dirty="0">
                <a:effectLst/>
              </a:rPr>
              <a:t>Il portfolio professionale, oltre alla documentazione attinente alla progettazione, realizzazione e valutazione delle attività didattiche, conterrà la descrizione del proprio curriculum professionale, il bilancio iniziale delle competenze, il bilancio conclusivo e la previsione di un piano di sviluppo professionale.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4236" y="236282"/>
            <a:ext cx="3012514" cy="1894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581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0" y="127517"/>
            <a:ext cx="3921071" cy="2976813"/>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546038" y="301971"/>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629186" y="965425"/>
            <a:ext cx="2964852" cy="369332"/>
          </a:xfrm>
          <a:prstGeom prst="rect">
            <a:avLst/>
          </a:prstGeom>
        </p:spPr>
        <p:txBody>
          <a:bodyPr wrap="squar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095625" y="1968788"/>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2" name="Rettangolo 1">
            <a:extLst>
              <a:ext uri="{FF2B5EF4-FFF2-40B4-BE49-F238E27FC236}">
                <a16:creationId xmlns="" xmlns:a16="http://schemas.microsoft.com/office/drawing/2014/main" id="{555A059B-13FB-4083-A4E8-16B331D31C01}"/>
              </a:ext>
            </a:extLst>
          </p:cNvPr>
          <p:cNvSpPr/>
          <p:nvPr/>
        </p:nvSpPr>
        <p:spPr>
          <a:xfrm>
            <a:off x="294466" y="3332135"/>
            <a:ext cx="11553987" cy="2923877"/>
          </a:xfrm>
          <a:prstGeom prst="rect">
            <a:avLst/>
          </a:prstGeom>
        </p:spPr>
        <p:txBody>
          <a:bodyPr wrap="square">
            <a:spAutoFit/>
          </a:bodyPr>
          <a:lstStyle/>
          <a:p>
            <a:pPr algn="just"/>
            <a:r>
              <a:rPr lang="it-IT" sz="4400" b="1" dirty="0">
                <a:effectLst/>
              </a:rPr>
              <a:t>Nel bilancio finale di competenze </a:t>
            </a:r>
          </a:p>
          <a:p>
            <a:pPr algn="just"/>
            <a:r>
              <a:rPr lang="it-IT" sz="2800" dirty="0">
                <a:effectLst/>
              </a:rPr>
              <a:t>il docente neo assunto traccia appunto un bilancio delle proprie competenze in forma di autovalutazione (come in quello iniziale), al fine di delineare i progressi compiuti, rispetto alla situazione di partenza, e gli aspetti che devono essere ancora potenziati, nell’ottica di una formazione continua, che deve essere, alla luce della legge n.107/215, obbligatoria, permanente e strutturale.</a:t>
            </a:r>
            <a:endParaRPr lang="it-IT" sz="2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831" y="181479"/>
            <a:ext cx="2779228" cy="174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177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0" y="0"/>
            <a:ext cx="3699825" cy="2808847"/>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581680" y="170234"/>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672931" y="901046"/>
            <a:ext cx="2701381" cy="369332"/>
          </a:xfrm>
          <a:prstGeom prst="rect">
            <a:avLst/>
          </a:prstGeom>
        </p:spPr>
        <p:txBody>
          <a:bodyPr wrap="non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814155" y="2162516"/>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2" name="Rettangolo 1">
            <a:extLst>
              <a:ext uri="{FF2B5EF4-FFF2-40B4-BE49-F238E27FC236}">
                <a16:creationId xmlns="" xmlns:a16="http://schemas.microsoft.com/office/drawing/2014/main" id="{555A059B-13FB-4083-A4E8-16B331D31C01}"/>
              </a:ext>
            </a:extLst>
          </p:cNvPr>
          <p:cNvSpPr/>
          <p:nvPr/>
        </p:nvSpPr>
        <p:spPr>
          <a:xfrm>
            <a:off x="251792" y="3622268"/>
            <a:ext cx="11294445" cy="2185214"/>
          </a:xfrm>
          <a:prstGeom prst="rect">
            <a:avLst/>
          </a:prstGeom>
        </p:spPr>
        <p:txBody>
          <a:bodyPr wrap="square">
            <a:spAutoFit/>
          </a:bodyPr>
          <a:lstStyle/>
          <a:p>
            <a:pPr algn="just"/>
            <a:r>
              <a:rPr lang="it-IT" sz="4000" b="1" dirty="0">
                <a:effectLst/>
              </a:rPr>
              <a:t>L’incontro di restituzione finale</a:t>
            </a:r>
          </a:p>
          <a:p>
            <a:pPr algn="just"/>
            <a:r>
              <a:rPr lang="it-IT" sz="3200" dirty="0">
                <a:effectLst/>
              </a:rPr>
              <a:t>infine, è volto alla valutazione complessiva dell’azione formativa realizzata e a raccogliere eventuali feedback per migliorare, qualora ve ne sia la necessità, il percorso di formazione posto in essere</a:t>
            </a:r>
            <a:r>
              <a:rPr lang="it-IT" sz="3200" dirty="0" smtClean="0">
                <a:effectLst/>
              </a:rPr>
              <a:t>.</a:t>
            </a:r>
            <a:endParaRPr lang="it-IT" sz="32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362" y="170234"/>
            <a:ext cx="2597150"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482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1" y="0"/>
            <a:ext cx="3766462" cy="2859437"/>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449944" y="371464"/>
            <a:ext cx="6182252" cy="646331"/>
          </a:xfrm>
          <a:prstGeom prst="rect">
            <a:avLst/>
          </a:prstGeom>
        </p:spPr>
        <p:txBody>
          <a:bodyPr wrap="square">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572402" y="1312234"/>
            <a:ext cx="3293348" cy="369332"/>
          </a:xfrm>
          <a:prstGeom prst="rect">
            <a:avLst/>
          </a:prstGeom>
        </p:spPr>
        <p:txBody>
          <a:bodyPr wrap="squar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3" name="Rettangolo 2">
            <a:extLst>
              <a:ext uri="{FF2B5EF4-FFF2-40B4-BE49-F238E27FC236}">
                <a16:creationId xmlns="" xmlns:a16="http://schemas.microsoft.com/office/drawing/2014/main" id="{BD1A9817-8505-447D-8781-4C0AAAB77BA2}"/>
              </a:ext>
            </a:extLst>
          </p:cNvPr>
          <p:cNvSpPr/>
          <p:nvPr/>
        </p:nvSpPr>
        <p:spPr>
          <a:xfrm>
            <a:off x="4411737" y="2630215"/>
            <a:ext cx="5220459" cy="584775"/>
          </a:xfrm>
          <a:prstGeom prst="rect">
            <a:avLst/>
          </a:prstGeom>
        </p:spPr>
        <p:txBody>
          <a:bodyPr wrap="square">
            <a:spAutoFit/>
          </a:bodyPr>
          <a:lstStyle/>
          <a:p>
            <a:r>
              <a:rPr lang="it-IT" sz="3200" b="1" dirty="0">
                <a:solidFill>
                  <a:schemeClr val="accent1"/>
                </a:solidFill>
                <a:effectLst>
                  <a:outerShdw blurRad="38100" dist="38100" dir="2700000" algn="tl">
                    <a:srgbClr val="000000">
                      <a:alpha val="43137"/>
                    </a:srgbClr>
                  </a:outerShdw>
                </a:effectLst>
              </a:rPr>
              <a:t>NOVITA’ 2018-2019</a:t>
            </a:r>
          </a:p>
        </p:txBody>
      </p:sp>
      <p:sp>
        <p:nvSpPr>
          <p:cNvPr id="4" name="Rettangolo 3">
            <a:extLst>
              <a:ext uri="{FF2B5EF4-FFF2-40B4-BE49-F238E27FC236}">
                <a16:creationId xmlns="" xmlns:a16="http://schemas.microsoft.com/office/drawing/2014/main" id="{07A1CFED-CAEB-4848-AFDA-0D39B5191BA7}"/>
              </a:ext>
            </a:extLst>
          </p:cNvPr>
          <p:cNvSpPr/>
          <p:nvPr/>
        </p:nvSpPr>
        <p:spPr>
          <a:xfrm>
            <a:off x="887896" y="3941938"/>
            <a:ext cx="10230678" cy="1384995"/>
          </a:xfrm>
          <a:prstGeom prst="rect">
            <a:avLst/>
          </a:prstGeom>
          <a:scene3d>
            <a:camera prst="orthographicFront"/>
            <a:lightRig rig="threePt" dir="t"/>
          </a:scene3d>
          <a:sp3d>
            <a:bevelT prst="angle"/>
          </a:sp3d>
        </p:spPr>
        <p:txBody>
          <a:bodyPr wrap="square">
            <a:spAutoFit/>
          </a:bodyPr>
          <a:lstStyle/>
          <a:p>
            <a:r>
              <a:rPr lang="it-IT" sz="2800" u="sng" dirty="0"/>
              <a:t>Si raccomanda che i docenti neoassunti ricevano una adeguata e corretta informazione sulle caratteristiche della formazione e sui diritti e doveri connessi al loro nuovo status giuridico.</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8491" y="0"/>
            <a:ext cx="2673509" cy="168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140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3130658" y="232475"/>
            <a:ext cx="5813772" cy="759417"/>
          </a:xfrm>
          <a:scene3d>
            <a:camera prst="orthographicFront"/>
            <a:lightRig rig="threePt" dir="t"/>
          </a:scene3d>
          <a:sp3d>
            <a:bevelT prst="angle"/>
          </a:sp3d>
        </p:spPr>
        <p:txBody>
          <a:bodyPr>
            <a:normAutofit fontScale="90000"/>
          </a:bodyPr>
          <a:lstStyle/>
          <a:p>
            <a:r>
              <a:rPr lang="it-IT" dirty="0">
                <a:solidFill>
                  <a:schemeClr val="accent1"/>
                </a:solidFill>
                <a:effectLst>
                  <a:outerShdw blurRad="38100" dist="38100" dir="2700000" algn="tl">
                    <a:srgbClr val="000000">
                      <a:alpha val="43137"/>
                    </a:srgbClr>
                  </a:outerShdw>
                </a:effectLst>
              </a:rPr>
              <a:t>NUOVO </a:t>
            </a:r>
            <a:r>
              <a:rPr lang="it-IT" dirty="0" smtClean="0">
                <a:solidFill>
                  <a:schemeClr val="accent1"/>
                </a:solidFill>
                <a:effectLst>
                  <a:outerShdw blurRad="38100" dist="38100" dir="2700000" algn="tl">
                    <a:srgbClr val="000000">
                      <a:alpha val="43137"/>
                    </a:srgbClr>
                  </a:outerShdw>
                </a:effectLst>
              </a:rPr>
              <a:t>STATUS GIURIDICO</a:t>
            </a:r>
            <a:endParaRPr lang="it-IT" dirty="0">
              <a:effectLst>
                <a:outerShdw blurRad="38100" dist="38100" dir="2700000" algn="tl">
                  <a:srgbClr val="000000">
                    <a:alpha val="43137"/>
                  </a:srgbClr>
                </a:outerShdw>
              </a:effectLst>
            </a:endParaRPr>
          </a:p>
        </p:txBody>
      </p:sp>
      <p:sp>
        <p:nvSpPr>
          <p:cNvPr id="3" name="Segnaposto contenuto 2">
            <a:extLst>
              <a:ext uri="{FF2B5EF4-FFF2-40B4-BE49-F238E27FC236}">
                <a16:creationId xmlns="" xmlns:a16="http://schemas.microsoft.com/office/drawing/2014/main" id="{96A03A4A-695A-4891-BB87-7C69CB34B30D}"/>
              </a:ext>
            </a:extLst>
          </p:cNvPr>
          <p:cNvSpPr>
            <a:spLocks noGrp="1"/>
          </p:cNvSpPr>
          <p:nvPr>
            <p:ph idx="1"/>
          </p:nvPr>
        </p:nvSpPr>
        <p:spPr>
          <a:xfrm>
            <a:off x="4164664" y="2193011"/>
            <a:ext cx="5204061" cy="3844468"/>
          </a:xfrm>
        </p:spPr>
        <p:txBody>
          <a:bodyPr>
            <a:normAutofit lnSpcReduction="10000"/>
          </a:bodyPr>
          <a:lstStyle/>
          <a:p>
            <a:pPr marL="0" indent="0">
              <a:buNone/>
            </a:pPr>
            <a:r>
              <a:rPr lang="it-IT" dirty="0">
                <a:solidFill>
                  <a:schemeClr val="accent1"/>
                </a:solidFill>
              </a:rPr>
              <a:t>OBBLIGHI DI SERVIZIO:</a:t>
            </a:r>
          </a:p>
          <a:p>
            <a:r>
              <a:rPr lang="it-IT" dirty="0" smtClean="0">
                <a:solidFill>
                  <a:schemeClr val="accent1"/>
                </a:solidFill>
              </a:rPr>
              <a:t>Attività </a:t>
            </a:r>
            <a:r>
              <a:rPr lang="it-IT" dirty="0">
                <a:solidFill>
                  <a:schemeClr val="accent1"/>
                </a:solidFill>
              </a:rPr>
              <a:t>di insegnamento </a:t>
            </a:r>
          </a:p>
          <a:p>
            <a:r>
              <a:rPr lang="it-IT" dirty="0">
                <a:solidFill>
                  <a:schemeClr val="accent1"/>
                </a:solidFill>
              </a:rPr>
              <a:t>(CCNL, art. 28)</a:t>
            </a:r>
          </a:p>
          <a:p>
            <a:r>
              <a:rPr lang="it-IT" dirty="0">
                <a:solidFill>
                  <a:schemeClr val="accent1"/>
                </a:solidFill>
              </a:rPr>
              <a:t>Attività funzionali all’insegnamento</a:t>
            </a:r>
          </a:p>
          <a:p>
            <a:r>
              <a:rPr lang="it-IT" dirty="0">
                <a:solidFill>
                  <a:schemeClr val="accent1"/>
                </a:solidFill>
              </a:rPr>
              <a:t>(CCNL art. 29)</a:t>
            </a:r>
          </a:p>
          <a:p>
            <a:r>
              <a:rPr lang="it-IT" dirty="0">
                <a:solidFill>
                  <a:schemeClr val="accent1"/>
                </a:solidFill>
              </a:rPr>
              <a:t>Attività aggiuntive </a:t>
            </a:r>
          </a:p>
          <a:p>
            <a:r>
              <a:rPr lang="it-IT" dirty="0">
                <a:solidFill>
                  <a:schemeClr val="accent1"/>
                </a:solidFill>
              </a:rPr>
              <a:t>(CCNL art. 30)</a:t>
            </a:r>
          </a:p>
          <a:p>
            <a:endParaRPr lang="it-IT" dirty="0"/>
          </a:p>
        </p:txBody>
      </p:sp>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0" y="-21634"/>
            <a:ext cx="3285641" cy="2496205"/>
          </a:xfrm>
          <a:prstGeom prst="rect">
            <a:avLst/>
          </a:prstGeom>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2639" y="155789"/>
            <a:ext cx="3129361" cy="1968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a:extLst>
              <a:ext uri="{FF2B5EF4-FFF2-40B4-BE49-F238E27FC236}">
                <a16:creationId xmlns="" xmlns:a16="http://schemas.microsoft.com/office/drawing/2014/main" id="{8705F9FD-9AC9-4A0B-9DDB-F3607AE4B734}"/>
              </a:ext>
            </a:extLst>
          </p:cNvPr>
          <p:cNvSpPr/>
          <p:nvPr/>
        </p:nvSpPr>
        <p:spPr>
          <a:xfrm>
            <a:off x="3285641" y="955265"/>
            <a:ext cx="2964852" cy="369332"/>
          </a:xfrm>
          <a:prstGeom prst="rect">
            <a:avLst/>
          </a:prstGeom>
        </p:spPr>
        <p:txBody>
          <a:bodyPr wrap="squar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Tree>
    <p:extLst>
      <p:ext uri="{BB962C8B-B14F-4D97-AF65-F5344CB8AC3E}">
        <p14:creationId xmlns:p14="http://schemas.microsoft.com/office/powerpoint/2010/main" val="1039183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3368973" y="116021"/>
            <a:ext cx="5480559" cy="960895"/>
          </a:xfrm>
          <a:scene3d>
            <a:camera prst="orthographicFront"/>
            <a:lightRig rig="threePt" dir="t"/>
          </a:scene3d>
          <a:sp3d>
            <a:bevelT prst="angle"/>
          </a:sp3d>
        </p:spPr>
        <p:txBody>
          <a:bodyPr/>
          <a:lstStyle/>
          <a:p>
            <a:r>
              <a:rPr lang="it-IT" b="1" dirty="0">
                <a:solidFill>
                  <a:schemeClr val="accent1"/>
                </a:solidFill>
                <a:effectLst>
                  <a:outerShdw blurRad="38100" dist="38100" dir="2700000" algn="tl">
                    <a:srgbClr val="000000">
                      <a:alpha val="43137"/>
                    </a:srgbClr>
                  </a:outerShdw>
                </a:effectLst>
              </a:rPr>
              <a:t>RUOLO DEL TUTOR </a:t>
            </a:r>
          </a:p>
        </p:txBody>
      </p:sp>
      <p:sp>
        <p:nvSpPr>
          <p:cNvPr id="3" name="Segnaposto contenuto 2">
            <a:extLst>
              <a:ext uri="{FF2B5EF4-FFF2-40B4-BE49-F238E27FC236}">
                <a16:creationId xmlns="" xmlns:a16="http://schemas.microsoft.com/office/drawing/2014/main" id="{96A03A4A-695A-4891-BB87-7C69CB34B30D}"/>
              </a:ext>
            </a:extLst>
          </p:cNvPr>
          <p:cNvSpPr>
            <a:spLocks noGrp="1"/>
          </p:cNvSpPr>
          <p:nvPr>
            <p:ph idx="1"/>
          </p:nvPr>
        </p:nvSpPr>
        <p:spPr>
          <a:xfrm>
            <a:off x="337625" y="2639596"/>
            <a:ext cx="11577709" cy="3853279"/>
          </a:xfrm>
        </p:spPr>
        <p:txBody>
          <a:bodyPr>
            <a:normAutofit fontScale="25000" lnSpcReduction="20000"/>
          </a:bodyPr>
          <a:lstStyle/>
          <a:p>
            <a:endParaRPr lang="it-IT" dirty="0"/>
          </a:p>
          <a:p>
            <a:pPr marL="0" indent="0" fontAlgn="base">
              <a:buNone/>
            </a:pPr>
            <a:r>
              <a:rPr lang="it-IT" sz="7000" i="1" dirty="0"/>
              <a:t>Nel percorso sopra delineato, un ruolo di primo piano svolge il tutor accogliente che funge da connettore con il lavoro sul campo e si qualifica come “</a:t>
            </a:r>
            <a:r>
              <a:rPr lang="it-IT" sz="7000" i="1" dirty="0" err="1"/>
              <a:t>mentor</a:t>
            </a:r>
            <a:r>
              <a:rPr lang="it-IT" sz="7000" i="1" dirty="0"/>
              <a:t>” per gli insegnanti neo-assunti, specie di coloro che si affacciano per la prima volta all’insegnamento.</a:t>
            </a:r>
          </a:p>
          <a:p>
            <a:pPr fontAlgn="base"/>
            <a:r>
              <a:rPr lang="it-IT" sz="7000" i="1" dirty="0"/>
              <a:t>Il profilo del tutor si ispira alle caratteristiche del tutor degli studenti universitari impegnati nei TFA (DM 249/2010).</a:t>
            </a:r>
          </a:p>
          <a:p>
            <a:pPr fontAlgn="base"/>
            <a:r>
              <a:rPr lang="it-IT" sz="7000" i="1" dirty="0"/>
              <a:t>E’ il dirigente scolastico che individua il tutor attraverso un opportuno coinvolgimento del Collegio dei docenti.</a:t>
            </a:r>
          </a:p>
          <a:p>
            <a:pPr fontAlgn="base"/>
            <a:r>
              <a:rPr lang="it-IT" sz="7000" i="1" dirty="0"/>
              <a:t>In linea generale, ciascun docente in anno di prova ha un tutor di riferimento, preferibilmente della stessa disciplina, area disciplinare o tipologia di cattedra ed in servizio nello stesso plesso.</a:t>
            </a:r>
          </a:p>
          <a:p>
            <a:pPr fontAlgn="base"/>
            <a:r>
              <a:rPr lang="it-IT" sz="7000" i="1" dirty="0"/>
              <a:t>Il tutor non può avere più di tre docenti neoassunti da seguire.</a:t>
            </a:r>
          </a:p>
          <a:p>
            <a:pPr fontAlgn="base"/>
            <a:r>
              <a:rPr lang="it-IT" sz="7000" i="1" dirty="0"/>
              <a:t>Al fine di riconoscere l’impegno del tutor, durante l’anno di prova e di formazione, le attività svolte (progettazione, confronto, documentazione) possono essere attestate e riconosciute dal Dirigente Scolastico come iniziative di formazione previste dall’articolo 1, comma 124, della legge 107/2015.</a:t>
            </a:r>
          </a:p>
          <a:p>
            <a:endParaRPr lang="it-IT" sz="7000" i="1" dirty="0"/>
          </a:p>
        </p:txBody>
      </p:sp>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0" y="-21634"/>
            <a:ext cx="3502856" cy="2661230"/>
          </a:xfrm>
          <a:prstGeom prst="rect">
            <a:avLst/>
          </a:prstGeom>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3771" y="185979"/>
            <a:ext cx="2832988" cy="178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a:extLst>
              <a:ext uri="{FF2B5EF4-FFF2-40B4-BE49-F238E27FC236}">
                <a16:creationId xmlns="" xmlns:a16="http://schemas.microsoft.com/office/drawing/2014/main" id="{8705F9FD-9AC9-4A0B-9DDB-F3607AE4B734}"/>
              </a:ext>
            </a:extLst>
          </p:cNvPr>
          <p:cNvSpPr/>
          <p:nvPr/>
        </p:nvSpPr>
        <p:spPr>
          <a:xfrm>
            <a:off x="3502856" y="965425"/>
            <a:ext cx="2964852" cy="369332"/>
          </a:xfrm>
          <a:prstGeom prst="rect">
            <a:avLst/>
          </a:prstGeom>
        </p:spPr>
        <p:txBody>
          <a:bodyPr wrap="squar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Tree>
    <p:extLst>
      <p:ext uri="{BB962C8B-B14F-4D97-AF65-F5344CB8AC3E}">
        <p14:creationId xmlns:p14="http://schemas.microsoft.com/office/powerpoint/2010/main" val="872372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3430968" y="210143"/>
            <a:ext cx="4884548" cy="890237"/>
          </a:xfrm>
        </p:spPr>
        <p:txBody>
          <a:bodyPr>
            <a:normAutofit fontScale="90000"/>
          </a:bodyPr>
          <a:lstStyle/>
          <a:p>
            <a:r>
              <a:rPr lang="it-IT" dirty="0" smtClean="0">
                <a:solidFill>
                  <a:schemeClr val="accent1"/>
                </a:solidFill>
                <a:effectLst>
                  <a:outerShdw blurRad="38100" dist="38100" dir="2700000" algn="tl">
                    <a:srgbClr val="000000">
                      <a:alpha val="43137"/>
                    </a:srgbClr>
                  </a:outerShdw>
                </a:effectLst>
              </a:rPr>
              <a:t>IL RUOLO </a:t>
            </a:r>
            <a:r>
              <a:rPr lang="it-IT" dirty="0">
                <a:solidFill>
                  <a:schemeClr val="accent1"/>
                </a:solidFill>
                <a:effectLst>
                  <a:outerShdw blurRad="38100" dist="38100" dir="2700000" algn="tl">
                    <a:srgbClr val="000000">
                      <a:alpha val="43137"/>
                    </a:srgbClr>
                  </a:outerShdw>
                </a:effectLst>
              </a:rPr>
              <a:t>DEL TUTOR </a:t>
            </a:r>
          </a:p>
        </p:txBody>
      </p:sp>
      <p:sp>
        <p:nvSpPr>
          <p:cNvPr id="3" name="Segnaposto contenuto 2">
            <a:extLst>
              <a:ext uri="{FF2B5EF4-FFF2-40B4-BE49-F238E27FC236}">
                <a16:creationId xmlns="" xmlns:a16="http://schemas.microsoft.com/office/drawing/2014/main" id="{96A03A4A-695A-4891-BB87-7C69CB34B30D}"/>
              </a:ext>
            </a:extLst>
          </p:cNvPr>
          <p:cNvSpPr>
            <a:spLocks noGrp="1"/>
          </p:cNvSpPr>
          <p:nvPr>
            <p:ph idx="1"/>
          </p:nvPr>
        </p:nvSpPr>
        <p:spPr>
          <a:xfrm>
            <a:off x="245152" y="2570472"/>
            <a:ext cx="11577709" cy="4650823"/>
          </a:xfrm>
        </p:spPr>
        <p:txBody>
          <a:bodyPr>
            <a:normAutofit fontScale="70000" lnSpcReduction="20000"/>
          </a:bodyPr>
          <a:lstStyle/>
          <a:p>
            <a:endParaRPr lang="it-IT" dirty="0"/>
          </a:p>
          <a:p>
            <a:pPr fontAlgn="base"/>
            <a:r>
              <a:rPr lang="it-IT" sz="4800" i="1" dirty="0"/>
              <a:t>Il docente individuato a svolgere il ruolo di tutor deve possedere adeguate competenze culturali, comprovate esperienze didattiche, organizzative e relazionali, attitudine a svolgere funzioni di accompagnamento del neoassunto nel suo percorso professionale, essere in grado di pianificare il suo intervento sulle reali esigenze del docente neoassunto.</a:t>
            </a:r>
          </a:p>
          <a:p>
            <a:pPr fontAlgn="base"/>
            <a:r>
              <a:rPr lang="it-IT" sz="4800" i="1" dirty="0"/>
              <a:t> Il Tutor inizia il suo percorso di affiancamento e supporto a partire dagli incontri propedeutici per la condivisione di informazioni e strumenti utili per la gestione delle diverse fasi del percorso formativo. </a:t>
            </a:r>
            <a:r>
              <a:rPr lang="it-IT" sz="4800" i="1" dirty="0" smtClean="0"/>
              <a:t> </a:t>
            </a:r>
            <a:endParaRPr lang="it-IT" i="1" dirty="0"/>
          </a:p>
        </p:txBody>
      </p:sp>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0" y="-21634"/>
            <a:ext cx="3502856" cy="2661230"/>
          </a:xfrm>
          <a:prstGeom prst="rect">
            <a:avLst/>
          </a:prstGeom>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8763" y="-21634"/>
            <a:ext cx="2943237" cy="185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3502856" y="1035825"/>
            <a:ext cx="2967479" cy="369332"/>
          </a:xfrm>
          <a:prstGeom prst="rect">
            <a:avLst/>
          </a:prstGeom>
        </p:spPr>
        <p:txBody>
          <a:bodyPr wrap="none">
            <a:spAutoFit/>
          </a:bodyPr>
          <a:lstStyle/>
          <a:p>
            <a:r>
              <a:rPr lang="it-IT" dirty="0">
                <a:solidFill>
                  <a:schemeClr val="accent5">
                    <a:lumMod val="75000"/>
                  </a:schemeClr>
                </a:solidFill>
                <a:latin typeface="Titillium Web"/>
              </a:rPr>
              <a:t>Anno scolastico 2018-2019</a:t>
            </a:r>
            <a:endParaRPr lang="it-IT" dirty="0">
              <a:solidFill>
                <a:schemeClr val="accent5">
                  <a:lumMod val="75000"/>
                </a:schemeClr>
              </a:solidFill>
            </a:endParaRPr>
          </a:p>
        </p:txBody>
      </p:sp>
    </p:spTree>
    <p:extLst>
      <p:ext uri="{BB962C8B-B14F-4D97-AF65-F5344CB8AC3E}">
        <p14:creationId xmlns:p14="http://schemas.microsoft.com/office/powerpoint/2010/main" val="1606200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0" y="-21634"/>
            <a:ext cx="3502856" cy="2661230"/>
          </a:xfrm>
          <a:prstGeom prst="rect">
            <a:avLst/>
          </a:prstGeom>
        </p:spPr>
      </p:pic>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2836079" y="382675"/>
            <a:ext cx="6780620" cy="835993"/>
          </a:xfrm>
        </p:spPr>
        <p:txBody>
          <a:bodyPr/>
          <a:lstStyle/>
          <a:p>
            <a:r>
              <a:rPr lang="it-IT" b="1" i="1" dirty="0">
                <a:solidFill>
                  <a:schemeClr val="accent1"/>
                </a:solidFill>
                <a:effectLst>
                  <a:outerShdw blurRad="38100" dist="38100" dir="2700000" algn="tl">
                    <a:srgbClr val="000000">
                      <a:alpha val="43137"/>
                    </a:srgbClr>
                  </a:outerShdw>
                </a:effectLst>
              </a:rPr>
              <a:t>Obiettivi e compiti del tutor</a:t>
            </a:r>
          </a:p>
        </p:txBody>
      </p:sp>
      <p:sp>
        <p:nvSpPr>
          <p:cNvPr id="3" name="Segnaposto contenuto 2">
            <a:extLst>
              <a:ext uri="{FF2B5EF4-FFF2-40B4-BE49-F238E27FC236}">
                <a16:creationId xmlns="" xmlns:a16="http://schemas.microsoft.com/office/drawing/2014/main" id="{96A03A4A-695A-4891-BB87-7C69CB34B30D}"/>
              </a:ext>
            </a:extLst>
          </p:cNvPr>
          <p:cNvSpPr>
            <a:spLocks noGrp="1"/>
          </p:cNvSpPr>
          <p:nvPr>
            <p:ph idx="1"/>
          </p:nvPr>
        </p:nvSpPr>
        <p:spPr>
          <a:xfrm>
            <a:off x="337625" y="2438400"/>
            <a:ext cx="11577709" cy="4054475"/>
          </a:xfrm>
        </p:spPr>
        <p:txBody>
          <a:bodyPr>
            <a:normAutofit fontScale="55000" lnSpcReduction="20000"/>
          </a:bodyPr>
          <a:lstStyle/>
          <a:p>
            <a:endParaRPr lang="it-IT" dirty="0"/>
          </a:p>
          <a:p>
            <a:pPr marL="0" indent="0" algn="just" fontAlgn="base">
              <a:buNone/>
            </a:pPr>
            <a:r>
              <a:rPr lang="it-IT" sz="4400" i="1" dirty="0"/>
              <a:t>Dal latino «</a:t>
            </a:r>
            <a:r>
              <a:rPr lang="it-IT" sz="4400" i="1" dirty="0" err="1"/>
              <a:t>tueri</a:t>
            </a:r>
            <a:r>
              <a:rPr lang="it-IT" sz="4400" i="1" dirty="0"/>
              <a:t>»: sostenere, prendersi cura di …il «</a:t>
            </a:r>
            <a:r>
              <a:rPr lang="it-IT" sz="4400" i="1" dirty="0" err="1"/>
              <a:t>tutus</a:t>
            </a:r>
            <a:r>
              <a:rPr lang="it-IT" sz="4400" i="1" dirty="0"/>
              <a:t>» è colui che viene rassicurato, supportato. Il termine «tutor», cioè il curatore o il tutore, è colui che pone l’attenzione a fare l’interesse di qualcuno che non è ancora in grado di farlo autonomamente. Il tutore è la persona incaricata dell’esercizio della “tutela”. In ambito scolastico, il tutor è la figura esperta che offre al percorso di apprendimento/formazione uno specifico sostegno professionale e organizzativo.</a:t>
            </a:r>
          </a:p>
          <a:p>
            <a:pPr algn="just" fontAlgn="base"/>
            <a:r>
              <a:rPr lang="it-IT" sz="4400" i="1" dirty="0"/>
              <a:t> Il </a:t>
            </a:r>
            <a:r>
              <a:rPr lang="it-IT" sz="4400" i="1" dirty="0" smtClean="0"/>
              <a:t>tutor, </a:t>
            </a:r>
            <a:r>
              <a:rPr lang="it-IT" sz="4400" i="1" dirty="0"/>
              <a:t>designato ad accogliere il docente nella comunità scolastica, ha la funzione di mentore, specialmente di quei docenti che per la prima volta si trovano ad affrontare la professione di insegnante.</a:t>
            </a:r>
          </a:p>
          <a:p>
            <a:pPr algn="just" fontAlgn="base"/>
            <a:r>
              <a:rPr lang="it-IT" sz="4400" i="1" dirty="0"/>
              <a:t> Il profilo del tutor si ispira alle caratteristiche del tutor accogliente nelle esperienze di tirocinio connesse con la formazione iniziale dei docenti (cfr. DM 249/2010). </a:t>
            </a:r>
            <a:endParaRPr lang="it-IT" i="1"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57211"/>
            <a:ext cx="2944812"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2977189" y="1183060"/>
            <a:ext cx="2967479" cy="369332"/>
          </a:xfrm>
          <a:prstGeom prst="rect">
            <a:avLst/>
          </a:prstGeom>
        </p:spPr>
        <p:txBody>
          <a:bodyPr wrap="none">
            <a:spAutoFit/>
          </a:bodyPr>
          <a:lstStyle/>
          <a:p>
            <a:r>
              <a:rPr lang="it-IT" dirty="0">
                <a:solidFill>
                  <a:schemeClr val="accent5">
                    <a:lumMod val="75000"/>
                  </a:schemeClr>
                </a:solidFill>
                <a:latin typeface="Titillium Web"/>
              </a:rPr>
              <a:t>Anno scolastico 2018-2019</a:t>
            </a:r>
            <a:endParaRPr lang="it-IT" dirty="0">
              <a:solidFill>
                <a:schemeClr val="accent5">
                  <a:lumMod val="75000"/>
                </a:schemeClr>
              </a:solidFill>
            </a:endParaRPr>
          </a:p>
        </p:txBody>
      </p:sp>
    </p:spTree>
    <p:extLst>
      <p:ext uri="{BB962C8B-B14F-4D97-AF65-F5344CB8AC3E}">
        <p14:creationId xmlns:p14="http://schemas.microsoft.com/office/powerpoint/2010/main" val="526896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1" y="1"/>
            <a:ext cx="3541904" cy="2688956"/>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052888" y="391208"/>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137572" y="1179187"/>
            <a:ext cx="3033058" cy="369332"/>
          </a:xfrm>
          <a:prstGeom prst="rect">
            <a:avLst/>
          </a:prstGeom>
        </p:spPr>
        <p:txBody>
          <a:bodyPr wrap="square">
            <a:spAutoFit/>
          </a:bodyPr>
          <a:lstStyle/>
          <a:p>
            <a:r>
              <a:rPr lang="it-IT" b="0" i="0" dirty="0">
                <a:solidFill>
                  <a:schemeClr val="accent5">
                    <a:lumMod val="75000"/>
                  </a:schemeClr>
                </a:solidFill>
                <a:effectLst>
                  <a:outerShdw blurRad="38100" dist="38100" dir="2700000" algn="tl">
                    <a:srgbClr val="000000">
                      <a:alpha val="43137"/>
                    </a:srgbClr>
                  </a:outerShdw>
                </a:effectLst>
                <a:latin typeface="Titillium Web"/>
              </a:rPr>
              <a:t>Anno scolastico 2018-2019</a:t>
            </a:r>
            <a:endParaRPr lang="it-IT" dirty="0">
              <a:solidFill>
                <a:schemeClr val="accent5">
                  <a:lumMod val="75000"/>
                </a:schemeClr>
              </a:solidFill>
              <a:effectLst>
                <a:outerShdw blurRad="38100" dist="38100" dir="2700000" algn="tl">
                  <a:srgbClr val="000000">
                    <a:alpha val="43137"/>
                  </a:srgbClr>
                </a:outerShdw>
              </a:effectLst>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651423" y="2058628"/>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2" name="Rettangolo 1">
            <a:extLst>
              <a:ext uri="{FF2B5EF4-FFF2-40B4-BE49-F238E27FC236}">
                <a16:creationId xmlns="" xmlns:a16="http://schemas.microsoft.com/office/drawing/2014/main" id="{37F9A2C6-57CE-424A-8981-3A16AFDC2B96}"/>
              </a:ext>
            </a:extLst>
          </p:cNvPr>
          <p:cNvSpPr/>
          <p:nvPr/>
        </p:nvSpPr>
        <p:spPr>
          <a:xfrm>
            <a:off x="2533973" y="3266048"/>
            <a:ext cx="6803756" cy="3046988"/>
          </a:xfrm>
          <a:prstGeom prst="rect">
            <a:avLst/>
          </a:prstGeom>
        </p:spPr>
        <p:txBody>
          <a:bodyPr wrap="square">
            <a:spAutoFit/>
          </a:bodyPr>
          <a:lstStyle/>
          <a:p>
            <a:pPr marL="514350" indent="-514350">
              <a:buAutoNum type="alphaLcPeriod"/>
            </a:pPr>
            <a:r>
              <a:rPr lang="it-IT" sz="3200" i="1" dirty="0">
                <a:effectLst/>
              </a:rPr>
              <a:t>incontri propedeutici e di restituzione finale;</a:t>
            </a:r>
          </a:p>
          <a:p>
            <a:r>
              <a:rPr lang="it-IT" sz="3200" i="1" dirty="0" smtClean="0">
                <a:effectLst/>
              </a:rPr>
              <a:t>b</a:t>
            </a:r>
            <a:r>
              <a:rPr lang="it-IT" sz="3200" i="1" dirty="0">
                <a:effectLst/>
              </a:rPr>
              <a:t>.  laboratori </a:t>
            </a:r>
            <a:r>
              <a:rPr lang="it-IT" sz="3200" i="1" dirty="0" smtClean="0">
                <a:effectLst/>
              </a:rPr>
              <a:t>formativi;</a:t>
            </a:r>
            <a:endParaRPr lang="it-IT" sz="3200" i="1" dirty="0">
              <a:effectLst/>
            </a:endParaRPr>
          </a:p>
          <a:p>
            <a:r>
              <a:rPr lang="it-IT" sz="3200" i="1" dirty="0" smtClean="0">
                <a:effectLst/>
              </a:rPr>
              <a:t>c</a:t>
            </a:r>
            <a:r>
              <a:rPr lang="it-IT" sz="3200" i="1" dirty="0">
                <a:effectLst/>
              </a:rPr>
              <a:t>. “ peer to peer ” e osservazione in classe;</a:t>
            </a:r>
          </a:p>
          <a:p>
            <a:r>
              <a:rPr lang="it-IT" sz="3200" i="1" dirty="0" smtClean="0">
                <a:effectLst/>
              </a:rPr>
              <a:t>d</a:t>
            </a:r>
            <a:r>
              <a:rPr lang="it-IT" sz="3200" i="1" dirty="0">
                <a:effectLst/>
              </a:rPr>
              <a:t>. formazione on-line.</a:t>
            </a:r>
          </a:p>
        </p:txBody>
      </p:sp>
      <p:pic>
        <p:nvPicPr>
          <p:cNvPr id="3" name="Immagine 2">
            <a:extLst>
              <a:ext uri="{FF2B5EF4-FFF2-40B4-BE49-F238E27FC236}">
                <a16:creationId xmlns="" xmlns:a16="http://schemas.microsoft.com/office/drawing/2014/main" id="{90EF807D-4461-40CC-8571-5E3CECEDEB1A}"/>
              </a:ext>
            </a:extLst>
          </p:cNvPr>
          <p:cNvPicPr>
            <a:picLocks noChangeAspect="1"/>
          </p:cNvPicPr>
          <p:nvPr/>
        </p:nvPicPr>
        <p:blipFill>
          <a:blip r:embed="rId3"/>
          <a:stretch>
            <a:fillRect/>
          </a:stretch>
        </p:blipFill>
        <p:spPr>
          <a:xfrm>
            <a:off x="9452125" y="125312"/>
            <a:ext cx="2597809" cy="1635575"/>
          </a:xfrm>
          <a:prstGeom prst="rect">
            <a:avLst/>
          </a:prstGeom>
        </p:spPr>
      </p:pic>
    </p:spTree>
    <p:extLst>
      <p:ext uri="{BB962C8B-B14F-4D97-AF65-F5344CB8AC3E}">
        <p14:creationId xmlns:p14="http://schemas.microsoft.com/office/powerpoint/2010/main" val="202404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2604" y="42773"/>
            <a:ext cx="2385391" cy="1812257"/>
          </a:xfrm>
          <a:prstGeom prst="rect">
            <a:avLst/>
          </a:prstGeom>
        </p:spPr>
      </p:pic>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2693785" y="112512"/>
            <a:ext cx="6458243" cy="734805"/>
          </a:xfrm>
        </p:spPr>
        <p:txBody>
          <a:bodyPr/>
          <a:lstStyle/>
          <a:p>
            <a:r>
              <a:rPr lang="it-IT" b="1" i="1" dirty="0">
                <a:solidFill>
                  <a:schemeClr val="accent1"/>
                </a:solidFill>
                <a:effectLst>
                  <a:outerShdw blurRad="38100" dist="38100" dir="2700000" algn="tl">
                    <a:srgbClr val="000000">
                      <a:alpha val="43137"/>
                    </a:srgbClr>
                  </a:outerShdw>
                </a:effectLst>
              </a:rPr>
              <a:t>Obiettivi e compiti del tutor</a:t>
            </a:r>
          </a:p>
        </p:txBody>
      </p:sp>
      <p:sp>
        <p:nvSpPr>
          <p:cNvPr id="3" name="Segnaposto contenuto 2">
            <a:extLst>
              <a:ext uri="{FF2B5EF4-FFF2-40B4-BE49-F238E27FC236}">
                <a16:creationId xmlns="" xmlns:a16="http://schemas.microsoft.com/office/drawing/2014/main" id="{96A03A4A-695A-4891-BB87-7C69CB34B30D}"/>
              </a:ext>
            </a:extLst>
          </p:cNvPr>
          <p:cNvSpPr>
            <a:spLocks noGrp="1"/>
          </p:cNvSpPr>
          <p:nvPr>
            <p:ph idx="1"/>
          </p:nvPr>
        </p:nvSpPr>
        <p:spPr>
          <a:xfrm>
            <a:off x="399832" y="1855030"/>
            <a:ext cx="11293640" cy="4831765"/>
          </a:xfrm>
        </p:spPr>
        <p:txBody>
          <a:bodyPr>
            <a:normAutofit fontScale="40000" lnSpcReduction="20000"/>
          </a:bodyPr>
          <a:lstStyle/>
          <a:p>
            <a:endParaRPr lang="it-IT" dirty="0"/>
          </a:p>
          <a:p>
            <a:pPr marL="0" indent="0" algn="ctr" fontAlgn="base">
              <a:buNone/>
            </a:pPr>
            <a:r>
              <a:rPr lang="it-IT" sz="5600" b="1" dirty="0">
                <a:solidFill>
                  <a:schemeClr val="accent1"/>
                </a:solidFill>
                <a:effectLst>
                  <a:outerShdw blurRad="38100" dist="38100" dir="2700000" algn="tl">
                    <a:srgbClr val="000000">
                      <a:alpha val="43137"/>
                    </a:srgbClr>
                  </a:outerShdw>
                </a:effectLst>
              </a:rPr>
              <a:t>Il tutor svolge tre funzioni principali nei confronti del docente neoassunto:</a:t>
            </a:r>
          </a:p>
          <a:p>
            <a:pPr fontAlgn="base"/>
            <a:r>
              <a:rPr lang="it-IT" sz="4400" dirty="0"/>
              <a:t> </a:t>
            </a:r>
            <a:r>
              <a:rPr lang="it-IT" sz="4400" i="1" dirty="0" smtClean="0"/>
              <a:t>✓ come </a:t>
            </a:r>
            <a:r>
              <a:rPr lang="it-IT" sz="4400" b="1" i="1" dirty="0" smtClean="0"/>
              <a:t>istruttore</a:t>
            </a:r>
            <a:r>
              <a:rPr lang="it-IT" sz="4400" i="1" dirty="0" smtClean="0"/>
              <a:t>, trasferisce informazioni; </a:t>
            </a:r>
          </a:p>
          <a:p>
            <a:pPr fontAlgn="base"/>
            <a:r>
              <a:rPr lang="it-IT" sz="4400" i="1" dirty="0" smtClean="0"/>
              <a:t>✓ come </a:t>
            </a:r>
            <a:r>
              <a:rPr lang="it-IT" sz="4400" b="1" i="1" dirty="0" smtClean="0"/>
              <a:t>facilitatore</a:t>
            </a:r>
            <a:r>
              <a:rPr lang="it-IT" sz="4400" i="1" dirty="0" smtClean="0"/>
              <a:t>, sostiene lo sviluppo di competenze specifiche	del profilo professionale; </a:t>
            </a:r>
          </a:p>
          <a:p>
            <a:pPr fontAlgn="base"/>
            <a:r>
              <a:rPr lang="it-IT" sz="4400" i="1" dirty="0" smtClean="0"/>
              <a:t>✓ come </a:t>
            </a:r>
            <a:r>
              <a:rPr lang="it-IT" sz="4400" b="1" i="1" dirty="0" smtClean="0"/>
              <a:t>moderatore</a:t>
            </a:r>
            <a:r>
              <a:rPr lang="it-IT" sz="4400" i="1" dirty="0" smtClean="0"/>
              <a:t>, favorisce la comunicazione e la condivisione nel gruppo docenti.</a:t>
            </a:r>
          </a:p>
          <a:p>
            <a:pPr marL="0" indent="0" fontAlgn="base">
              <a:buNone/>
            </a:pPr>
            <a:r>
              <a:rPr lang="it-IT" sz="4400" i="1" dirty="0" smtClean="0"/>
              <a:t>In questo quadro il tutor si offre come guida per l’apprendimento del docente neoassunto, in modo da favorirne la crescita personale e professionale, curando l’integrazione nel contesto scolastico e nel gruppo dei docenti, trasferendo operativamente le proprie conoscenze e competenze condividendole come insegnamento e, soprattutto, come trasmissione di esperienza. Così, operando come </a:t>
            </a:r>
            <a:r>
              <a:rPr lang="it-IT" sz="4400" i="1" u="sng" dirty="0" err="1" smtClean="0">
                <a:effectLst>
                  <a:outerShdw blurRad="38100" dist="38100" dir="2700000" algn="tl">
                    <a:srgbClr val="000000">
                      <a:alpha val="43137"/>
                    </a:srgbClr>
                  </a:outerShdw>
                </a:effectLst>
              </a:rPr>
              <a:t>mentor</a:t>
            </a:r>
            <a:r>
              <a:rPr lang="it-IT" sz="4400" i="1" dirty="0" smtClean="0"/>
              <a:t>, guiderà il docente nel periodo di prova indicandogli “la strada” verso una dimensione di concreta professionalizzazione.</a:t>
            </a:r>
          </a:p>
          <a:p>
            <a:pPr marL="0" indent="0" fontAlgn="base">
              <a:buNone/>
            </a:pPr>
            <a:r>
              <a:rPr lang="it-IT" sz="4400" i="1" dirty="0" smtClean="0"/>
              <a:t> Per meglio precisare i requisiti specifici della relazione che il tutor deve sviluppare con il docente, può essere utile tenere presente una lista di azioni e distinguerle tra quelle necessarie e positive e quelle da evitare. </a:t>
            </a:r>
          </a:p>
          <a:p>
            <a:pPr fontAlgn="base">
              <a:buFont typeface="Wingdings" panose="05000000000000000000" pitchFamily="2" charset="2"/>
              <a:buChar char="q"/>
            </a:pPr>
            <a:r>
              <a:rPr lang="it-IT" sz="4400" i="1" u="sng" dirty="0" smtClean="0">
                <a:solidFill>
                  <a:schemeClr val="accent1"/>
                </a:solidFill>
                <a:effectLst>
                  <a:outerShdw blurRad="38100" dist="38100" dir="2700000" algn="tl">
                    <a:srgbClr val="000000">
                      <a:alpha val="43137"/>
                    </a:srgbClr>
                  </a:outerShdw>
                </a:effectLst>
              </a:rPr>
              <a:t>Sono azioni positive:</a:t>
            </a:r>
          </a:p>
          <a:p>
            <a:pPr marL="0" indent="0" fontAlgn="base">
              <a:buNone/>
            </a:pPr>
            <a:r>
              <a:rPr lang="it-IT" sz="4400" i="1" dirty="0" smtClean="0"/>
              <a:t> ✓ favorire un clima di dialogo, scambio e ascolto per accogliere domande, dubbi, necessità; </a:t>
            </a:r>
          </a:p>
          <a:p>
            <a:pPr marL="0" indent="0" fontAlgn="base">
              <a:buNone/>
            </a:pPr>
            <a:r>
              <a:rPr lang="it-IT" sz="4400" i="1" dirty="0" smtClean="0"/>
              <a:t>✓ porre una «giusta distanza» tra la collaborazione attiva e l’autostima responsabile; </a:t>
            </a:r>
          </a:p>
          <a:p>
            <a:pPr marL="0" indent="0" fontAlgn="base">
              <a:buNone/>
            </a:pPr>
            <a:r>
              <a:rPr lang="it-IT" sz="4400" i="1" dirty="0" smtClean="0"/>
              <a:t>✓ effettuare osservazioni in classe e scambio di idee su quanto rilevato</a:t>
            </a:r>
            <a:r>
              <a:rPr lang="it-IT" sz="4400" dirty="0" smtClean="0"/>
              <a:t>. </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3201" y="207261"/>
            <a:ext cx="2944812"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2798959" y="764235"/>
            <a:ext cx="2967479" cy="369332"/>
          </a:xfrm>
          <a:prstGeom prst="rect">
            <a:avLst/>
          </a:prstGeom>
        </p:spPr>
        <p:txBody>
          <a:bodyPr wrap="none">
            <a:spAutoFit/>
          </a:bodyPr>
          <a:lstStyle/>
          <a:p>
            <a:r>
              <a:rPr lang="it-IT" dirty="0">
                <a:solidFill>
                  <a:schemeClr val="accent5">
                    <a:lumMod val="75000"/>
                  </a:schemeClr>
                </a:solidFill>
                <a:latin typeface="Titillium Web"/>
              </a:rPr>
              <a:t>Anno scolastico 2018-2019</a:t>
            </a:r>
            <a:endParaRPr lang="it-IT" dirty="0">
              <a:solidFill>
                <a:schemeClr val="accent5">
                  <a:lumMod val="75000"/>
                </a:schemeClr>
              </a:solidFill>
            </a:endParaRPr>
          </a:p>
        </p:txBody>
      </p:sp>
    </p:spTree>
    <p:extLst>
      <p:ext uri="{BB962C8B-B14F-4D97-AF65-F5344CB8AC3E}">
        <p14:creationId xmlns:p14="http://schemas.microsoft.com/office/powerpoint/2010/main" val="513509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2604" y="42773"/>
            <a:ext cx="2932258" cy="2227729"/>
          </a:xfrm>
          <a:prstGeom prst="rect">
            <a:avLst/>
          </a:prstGeom>
        </p:spPr>
      </p:pic>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2693785" y="112512"/>
            <a:ext cx="6458243" cy="734805"/>
          </a:xfrm>
        </p:spPr>
        <p:txBody>
          <a:bodyPr/>
          <a:lstStyle/>
          <a:p>
            <a:r>
              <a:rPr lang="it-IT" b="1" i="1" dirty="0">
                <a:solidFill>
                  <a:schemeClr val="accent1"/>
                </a:solidFill>
                <a:effectLst>
                  <a:outerShdw blurRad="38100" dist="38100" dir="2700000" algn="tl">
                    <a:srgbClr val="000000">
                      <a:alpha val="43137"/>
                    </a:srgbClr>
                  </a:outerShdw>
                </a:effectLst>
              </a:rPr>
              <a:t>Obiettivi e compiti del tutor</a:t>
            </a:r>
          </a:p>
        </p:txBody>
      </p:sp>
      <p:sp>
        <p:nvSpPr>
          <p:cNvPr id="3" name="Segnaposto contenuto 2">
            <a:extLst>
              <a:ext uri="{FF2B5EF4-FFF2-40B4-BE49-F238E27FC236}">
                <a16:creationId xmlns="" xmlns:a16="http://schemas.microsoft.com/office/drawing/2014/main" id="{96A03A4A-695A-4891-BB87-7C69CB34B30D}"/>
              </a:ext>
            </a:extLst>
          </p:cNvPr>
          <p:cNvSpPr>
            <a:spLocks noGrp="1"/>
          </p:cNvSpPr>
          <p:nvPr>
            <p:ph idx="1"/>
          </p:nvPr>
        </p:nvSpPr>
        <p:spPr>
          <a:xfrm>
            <a:off x="875655" y="2433233"/>
            <a:ext cx="9523709" cy="3584151"/>
          </a:xfrm>
        </p:spPr>
        <p:txBody>
          <a:bodyPr>
            <a:normAutofit fontScale="47500" lnSpcReduction="20000"/>
          </a:bodyPr>
          <a:lstStyle/>
          <a:p>
            <a:endParaRPr lang="it-IT" dirty="0"/>
          </a:p>
          <a:p>
            <a:pPr fontAlgn="base">
              <a:buFont typeface="Wingdings" panose="05000000000000000000" pitchFamily="2" charset="2"/>
              <a:buChar char="q"/>
            </a:pPr>
            <a:r>
              <a:rPr lang="it-IT" sz="6000" dirty="0">
                <a:solidFill>
                  <a:schemeClr val="accent1"/>
                </a:solidFill>
                <a:effectLst>
                  <a:outerShdw blurRad="38100" dist="38100" dir="2700000" algn="tl">
                    <a:srgbClr val="000000">
                      <a:alpha val="43137"/>
                    </a:srgbClr>
                  </a:outerShdw>
                </a:effectLst>
              </a:rPr>
              <a:t>Sono azioni da considerare negative, da evitare: </a:t>
            </a:r>
          </a:p>
          <a:p>
            <a:pPr marL="0" indent="0" fontAlgn="base">
              <a:buNone/>
            </a:pPr>
            <a:r>
              <a:rPr lang="it-IT" sz="6000" dirty="0"/>
              <a:t>✓ identificare i propri percorsi di formazione e lavorativi con quelli che sta svolgendo il docente neoassunto; </a:t>
            </a:r>
          </a:p>
          <a:p>
            <a:pPr marL="0" indent="0" fontAlgn="base">
              <a:buNone/>
            </a:pPr>
            <a:r>
              <a:rPr lang="it-IT" sz="6000" dirty="0"/>
              <a:t>✓ misurare i “tempi” che potranno servire al docente in formazione per diventare “un buon insegnante”, imponendo un modello e delle modalità di crescita proprie e non del docente; </a:t>
            </a:r>
          </a:p>
          <a:p>
            <a:pPr marL="0" indent="0" fontAlgn="base">
              <a:buNone/>
            </a:pPr>
            <a:r>
              <a:rPr lang="it-IT" sz="6000" dirty="0"/>
              <a:t>✓ sostituirsi nei compiti di lavoro. </a:t>
            </a:r>
          </a:p>
          <a:p>
            <a:pPr marL="0" indent="0" algn="ctr" fontAlgn="base">
              <a:buNone/>
            </a:pPr>
            <a:endParaRPr lang="it-IT" sz="5600" b="1"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22595"/>
            <a:ext cx="2944812"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2853203" y="842097"/>
            <a:ext cx="2967479" cy="369332"/>
          </a:xfrm>
          <a:prstGeom prst="rect">
            <a:avLst/>
          </a:prstGeom>
        </p:spPr>
        <p:txBody>
          <a:bodyPr wrap="none">
            <a:spAutoFit/>
          </a:bodyPr>
          <a:lstStyle/>
          <a:p>
            <a:r>
              <a:rPr lang="it-IT" dirty="0">
                <a:solidFill>
                  <a:schemeClr val="accent5">
                    <a:lumMod val="75000"/>
                  </a:schemeClr>
                </a:solidFill>
                <a:latin typeface="Titillium Web"/>
              </a:rPr>
              <a:t>Anno scolastico 2018-2019</a:t>
            </a:r>
            <a:endParaRPr lang="it-IT" dirty="0">
              <a:solidFill>
                <a:schemeClr val="accent5">
                  <a:lumMod val="75000"/>
                </a:schemeClr>
              </a:solidFill>
            </a:endParaRPr>
          </a:p>
        </p:txBody>
      </p:sp>
    </p:spTree>
    <p:extLst>
      <p:ext uri="{BB962C8B-B14F-4D97-AF65-F5344CB8AC3E}">
        <p14:creationId xmlns:p14="http://schemas.microsoft.com/office/powerpoint/2010/main" val="1431251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2604" y="42773"/>
            <a:ext cx="2385391" cy="1812257"/>
          </a:xfrm>
          <a:prstGeom prst="rect">
            <a:avLst/>
          </a:prstGeom>
        </p:spPr>
      </p:pic>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2321826" y="42773"/>
            <a:ext cx="6458243" cy="639155"/>
          </a:xfrm>
        </p:spPr>
        <p:txBody>
          <a:bodyPr>
            <a:normAutofit fontScale="90000"/>
          </a:bodyPr>
          <a:lstStyle/>
          <a:p>
            <a:r>
              <a:rPr lang="it-IT" b="1" i="1" dirty="0">
                <a:solidFill>
                  <a:schemeClr val="accent1"/>
                </a:solidFill>
                <a:effectLst>
                  <a:outerShdw blurRad="38100" dist="38100" dir="2700000" algn="tl">
                    <a:srgbClr val="000000">
                      <a:alpha val="43137"/>
                    </a:srgbClr>
                  </a:outerShdw>
                </a:effectLst>
              </a:rPr>
              <a:t>LE COMPETENZE DEL TUTOR</a:t>
            </a:r>
          </a:p>
        </p:txBody>
      </p:sp>
      <p:sp>
        <p:nvSpPr>
          <p:cNvPr id="3" name="Segnaposto contenuto 2">
            <a:extLst>
              <a:ext uri="{FF2B5EF4-FFF2-40B4-BE49-F238E27FC236}">
                <a16:creationId xmlns="" xmlns:a16="http://schemas.microsoft.com/office/drawing/2014/main" id="{96A03A4A-695A-4891-BB87-7C69CB34B30D}"/>
              </a:ext>
            </a:extLst>
          </p:cNvPr>
          <p:cNvSpPr>
            <a:spLocks noGrp="1"/>
          </p:cNvSpPr>
          <p:nvPr>
            <p:ph idx="1"/>
          </p:nvPr>
        </p:nvSpPr>
        <p:spPr>
          <a:xfrm>
            <a:off x="774916" y="2033260"/>
            <a:ext cx="11121046" cy="4282096"/>
          </a:xfrm>
        </p:spPr>
        <p:txBody>
          <a:bodyPr>
            <a:normAutofit fontScale="70000" lnSpcReduction="20000"/>
          </a:bodyPr>
          <a:lstStyle/>
          <a:p>
            <a:pPr marL="0" indent="0">
              <a:buNone/>
            </a:pPr>
            <a:r>
              <a:rPr lang="it-IT" dirty="0" smtClean="0"/>
              <a:t>Dal </a:t>
            </a:r>
            <a:r>
              <a:rPr lang="it-IT" dirty="0"/>
              <a:t>quadro di obiettivi e compiti descritti, si evidenziano le principali competenze richieste al tutor, che possono essere sintetizzate in:  </a:t>
            </a:r>
          </a:p>
          <a:p>
            <a:r>
              <a:rPr lang="it-IT" b="1" dirty="0"/>
              <a:t>competenze di carattere metodologico-didattico</a:t>
            </a:r>
            <a:r>
              <a:rPr lang="it-IT" dirty="0"/>
              <a:t>, poiché come “istruttore” il tutor deve avere una notevole padronanza degli strumenti didattici e delle metodologie applicabili (in termini teorici ed esperienziali) proprio per riuscire a trasferire le proprie esperienze in modo semplice e graduale, adeguate al livello di crescita del docente. In questo senso le competenze di questo tipo non devono soltanto essere adeguate e trasferite rispetto all’insegnamento verso gli studenti, ma anche rispetto al docente neoassunto, che a sua volta ha modalità e meccanismi di apprendimento che devono essere compresi e valorizzati; </a:t>
            </a:r>
          </a:p>
          <a:p>
            <a:r>
              <a:rPr lang="it-IT" b="1" dirty="0"/>
              <a:t>competenze di carattere organizzativo</a:t>
            </a:r>
            <a:r>
              <a:rPr lang="it-IT" dirty="0"/>
              <a:t>, poiché come “mediatore” il tutor deve essere in grado di comprendere come rendere efficace l’accoglienza e l’introduzione del docente nel contesto scolastico, dei cui meccanismi di funzionamento deve avere pertanto padronanza; </a:t>
            </a:r>
          </a:p>
          <a:p>
            <a:r>
              <a:rPr lang="it-IT" b="1" dirty="0"/>
              <a:t> competenze di carattere relazionale</a:t>
            </a:r>
            <a:r>
              <a:rPr lang="it-IT" dirty="0"/>
              <a:t>, poiché come “facilitatore” deve essere in grado di comprendere e facilitare le dinamiche del gruppo insegnante ma anche porsi nei confronti del docente in modo da massimizzare l’abilitazione delle sue capacità di miglioramento professionale.  </a:t>
            </a:r>
          </a:p>
          <a:p>
            <a:pPr marL="0" indent="0">
              <a:buNone/>
            </a:pPr>
            <a:r>
              <a:rPr lang="it-IT" dirty="0"/>
              <a:t>Queste competenze associate ad una specifica motivazione a condurre esperienze di formazione tra pari, permettono di creare la base essenziale per definire un percorso di </a:t>
            </a:r>
            <a:r>
              <a:rPr lang="it-IT" dirty="0" err="1"/>
              <a:t>tutorship</a:t>
            </a:r>
            <a:r>
              <a:rPr lang="it-IT" dirty="0"/>
              <a:t> efficace.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5464" y="0"/>
            <a:ext cx="2944812"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2387995" y="579569"/>
            <a:ext cx="2967479" cy="369332"/>
          </a:xfrm>
          <a:prstGeom prst="rect">
            <a:avLst/>
          </a:prstGeom>
        </p:spPr>
        <p:txBody>
          <a:bodyPr wrap="none">
            <a:spAutoFit/>
          </a:bodyPr>
          <a:lstStyle/>
          <a:p>
            <a:r>
              <a:rPr lang="it-IT" dirty="0">
                <a:solidFill>
                  <a:schemeClr val="accent5">
                    <a:lumMod val="75000"/>
                  </a:schemeClr>
                </a:solidFill>
                <a:latin typeface="Titillium Web"/>
              </a:rPr>
              <a:t>Anno scolastico 2018-2019</a:t>
            </a:r>
            <a:endParaRPr lang="it-IT" dirty="0">
              <a:solidFill>
                <a:schemeClr val="accent5">
                  <a:lumMod val="75000"/>
                </a:schemeClr>
              </a:solidFill>
            </a:endParaRPr>
          </a:p>
        </p:txBody>
      </p:sp>
    </p:spTree>
    <p:extLst>
      <p:ext uri="{BB962C8B-B14F-4D97-AF65-F5344CB8AC3E}">
        <p14:creationId xmlns:p14="http://schemas.microsoft.com/office/powerpoint/2010/main" val="3985549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2604" y="42773"/>
            <a:ext cx="2993457" cy="2274224"/>
          </a:xfrm>
          <a:prstGeom prst="rect">
            <a:avLst/>
          </a:prstGeom>
        </p:spPr>
      </p:pic>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2861712" y="290526"/>
            <a:ext cx="6458243" cy="639155"/>
          </a:xfrm>
        </p:spPr>
        <p:txBody>
          <a:bodyPr>
            <a:normAutofit fontScale="90000"/>
          </a:bodyPr>
          <a:lstStyle/>
          <a:p>
            <a:r>
              <a:rPr lang="it-IT" b="1" i="1" dirty="0">
                <a:solidFill>
                  <a:schemeClr val="accent1"/>
                </a:solidFill>
                <a:effectLst>
                  <a:outerShdw blurRad="38100" dist="38100" dir="2700000" algn="tl">
                    <a:srgbClr val="000000">
                      <a:alpha val="43137"/>
                    </a:srgbClr>
                  </a:outerShdw>
                </a:effectLst>
              </a:rPr>
              <a:t>LE COMPETENZE DEL TUTOR</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22595"/>
            <a:ext cx="2944812"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581187" y="2599231"/>
            <a:ext cx="10693831" cy="3077766"/>
          </a:xfrm>
          <a:prstGeom prst="rect">
            <a:avLst/>
          </a:prstGeom>
        </p:spPr>
        <p:txBody>
          <a:bodyPr wrap="square">
            <a:spAutoFit/>
          </a:bodyPr>
          <a:lstStyle/>
          <a:p>
            <a:r>
              <a:rPr lang="it-IT" dirty="0"/>
              <a:t>Nel fronte delle </a:t>
            </a:r>
            <a:r>
              <a:rPr lang="it-IT" b="1" dirty="0"/>
              <a:t>competenze di carattere relazionale</a:t>
            </a:r>
            <a:r>
              <a:rPr lang="it-IT" dirty="0"/>
              <a:t>, è evidente l’importanza di una competenza emotiva come l</a:t>
            </a:r>
            <a:r>
              <a:rPr lang="it-IT" b="1" i="1" dirty="0"/>
              <a:t>’empatia</a:t>
            </a:r>
            <a:r>
              <a:rPr lang="it-IT" dirty="0"/>
              <a:t>. Grazie a questa competenza emotiva è possibile entrare più facilmente in sintonia con la persona con la quale si interagisce, strumento base di una comunicazione interpersonale efficace, necessaria per consentire al tutor di: </a:t>
            </a:r>
            <a:r>
              <a:rPr lang="it-IT" i="1" dirty="0"/>
              <a:t> </a:t>
            </a:r>
            <a:endParaRPr lang="it-IT" dirty="0"/>
          </a:p>
          <a:p>
            <a:pPr marL="285750" lvl="0" indent="-285750" fontAlgn="base">
              <a:buFont typeface="Arial" panose="020B0604020202020204" pitchFamily="34" charset="0"/>
              <a:buChar char="•"/>
            </a:pPr>
            <a:r>
              <a:rPr lang="it-IT" dirty="0"/>
              <a:t>raccordare il lavoro del docente neoassunto sul </a:t>
            </a:r>
            <a:r>
              <a:rPr lang="it-IT" dirty="0" smtClean="0"/>
              <a:t>campo;</a:t>
            </a:r>
            <a:endParaRPr lang="it-IT" dirty="0"/>
          </a:p>
          <a:p>
            <a:pPr marL="285750" lvl="0" indent="-285750" fontAlgn="base">
              <a:buFont typeface="Arial" panose="020B0604020202020204" pitchFamily="34" charset="0"/>
              <a:buChar char="•"/>
            </a:pPr>
            <a:r>
              <a:rPr lang="it-IT" dirty="0"/>
              <a:t>agire positivamente </a:t>
            </a:r>
            <a:r>
              <a:rPr lang="it-IT" dirty="0" smtClean="0"/>
              <a:t>sull’autostima; </a:t>
            </a:r>
            <a:endParaRPr lang="it-IT" dirty="0"/>
          </a:p>
          <a:p>
            <a:pPr marL="285750" lvl="0" indent="-285750" fontAlgn="base">
              <a:buFont typeface="Arial" panose="020B0604020202020204" pitchFamily="34" charset="0"/>
              <a:buChar char="•"/>
            </a:pPr>
            <a:r>
              <a:rPr lang="it-IT" dirty="0"/>
              <a:t>favorire la crescita della fiducia in sé stessi e nelle proprie </a:t>
            </a:r>
            <a:r>
              <a:rPr lang="it-IT" dirty="0" smtClean="0"/>
              <a:t>capacità;  </a:t>
            </a:r>
            <a:endParaRPr lang="it-IT" dirty="0"/>
          </a:p>
          <a:p>
            <a:pPr marL="285750" lvl="0" indent="-285750" fontAlgn="base">
              <a:buFont typeface="Arial" panose="020B0604020202020204" pitchFamily="34" charset="0"/>
              <a:buChar char="•"/>
            </a:pPr>
            <a:r>
              <a:rPr lang="it-IT" dirty="0"/>
              <a:t>suggerire indicazioni di </a:t>
            </a:r>
            <a:r>
              <a:rPr lang="it-IT" dirty="0" smtClean="0"/>
              <a:t>lavoro;  </a:t>
            </a:r>
            <a:endParaRPr lang="it-IT" dirty="0"/>
          </a:p>
          <a:p>
            <a:pPr marL="285750" lvl="0" indent="-285750" fontAlgn="base">
              <a:buFont typeface="Arial" panose="020B0604020202020204" pitchFamily="34" charset="0"/>
              <a:buChar char="•"/>
            </a:pPr>
            <a:r>
              <a:rPr lang="it-IT" dirty="0"/>
              <a:t>dare consigli e suggerimenti sulla base della propria esperienza </a:t>
            </a:r>
            <a:r>
              <a:rPr lang="it-IT" dirty="0" smtClean="0"/>
              <a:t>personale.</a:t>
            </a:r>
            <a:r>
              <a:rPr lang="it-IT" i="1" dirty="0" smtClean="0"/>
              <a:t> </a:t>
            </a:r>
            <a:endParaRPr lang="it-IT" dirty="0"/>
          </a:p>
          <a:p>
            <a:pPr algn="ctr" fontAlgn="base"/>
            <a:endParaRPr lang="it-IT" sz="3200" dirty="0"/>
          </a:p>
        </p:txBody>
      </p:sp>
      <p:sp>
        <p:nvSpPr>
          <p:cNvPr id="7" name="Rettangolo 6"/>
          <p:cNvSpPr/>
          <p:nvPr/>
        </p:nvSpPr>
        <p:spPr>
          <a:xfrm>
            <a:off x="3023684" y="948901"/>
            <a:ext cx="2967479" cy="369332"/>
          </a:xfrm>
          <a:prstGeom prst="rect">
            <a:avLst/>
          </a:prstGeom>
        </p:spPr>
        <p:txBody>
          <a:bodyPr wrap="none">
            <a:spAutoFit/>
          </a:bodyPr>
          <a:lstStyle/>
          <a:p>
            <a:r>
              <a:rPr lang="it-IT" dirty="0">
                <a:solidFill>
                  <a:schemeClr val="accent5">
                    <a:lumMod val="75000"/>
                  </a:schemeClr>
                </a:solidFill>
                <a:latin typeface="Titillium Web"/>
              </a:rPr>
              <a:t>Anno scolastico 2018-2019</a:t>
            </a:r>
            <a:endParaRPr lang="it-IT" dirty="0">
              <a:solidFill>
                <a:schemeClr val="accent5">
                  <a:lumMod val="75000"/>
                </a:schemeClr>
              </a:solidFill>
            </a:endParaRPr>
          </a:p>
        </p:txBody>
      </p:sp>
    </p:spTree>
    <p:extLst>
      <p:ext uri="{BB962C8B-B14F-4D97-AF65-F5344CB8AC3E}">
        <p14:creationId xmlns:p14="http://schemas.microsoft.com/office/powerpoint/2010/main" val="11235166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2604" y="0"/>
            <a:ext cx="2876359" cy="2185261"/>
          </a:xfrm>
          <a:prstGeom prst="rect">
            <a:avLst/>
          </a:prstGeom>
        </p:spPr>
      </p:pic>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2634241" y="131466"/>
            <a:ext cx="6612947" cy="734805"/>
          </a:xfrm>
        </p:spPr>
        <p:txBody>
          <a:bodyPr>
            <a:normAutofit/>
          </a:bodyPr>
          <a:lstStyle/>
          <a:p>
            <a:r>
              <a:rPr lang="it-IT" b="1" dirty="0">
                <a:solidFill>
                  <a:schemeClr val="accent1"/>
                </a:solidFill>
                <a:effectLst>
                  <a:outerShdw blurRad="38100" dist="38100" dir="2700000" algn="tl">
                    <a:srgbClr val="000000">
                      <a:alpha val="43137"/>
                    </a:srgbClr>
                  </a:outerShdw>
                </a:effectLst>
              </a:rPr>
              <a:t>LA FORMAZIONE DEI TUTOR</a:t>
            </a:r>
          </a:p>
        </p:txBody>
      </p:sp>
      <p:sp>
        <p:nvSpPr>
          <p:cNvPr id="3" name="Segnaposto contenuto 2">
            <a:extLst>
              <a:ext uri="{FF2B5EF4-FFF2-40B4-BE49-F238E27FC236}">
                <a16:creationId xmlns="" xmlns:a16="http://schemas.microsoft.com/office/drawing/2014/main" id="{96A03A4A-695A-4891-BB87-7C69CB34B30D}"/>
              </a:ext>
            </a:extLst>
          </p:cNvPr>
          <p:cNvSpPr>
            <a:spLocks noGrp="1"/>
          </p:cNvSpPr>
          <p:nvPr>
            <p:ph idx="1"/>
          </p:nvPr>
        </p:nvSpPr>
        <p:spPr>
          <a:xfrm>
            <a:off x="767166" y="2495226"/>
            <a:ext cx="10965051" cy="3641899"/>
          </a:xfrm>
        </p:spPr>
        <p:txBody>
          <a:bodyPr>
            <a:normAutofit fontScale="70000" lnSpcReduction="20000"/>
          </a:bodyPr>
          <a:lstStyle/>
          <a:p>
            <a:endParaRPr lang="it-IT" dirty="0"/>
          </a:p>
          <a:p>
            <a:pPr algn="just" fontAlgn="base"/>
            <a:r>
              <a:rPr lang="it-IT" sz="4400" dirty="0"/>
              <a:t>Le attività di formazione rivolte ai docenti tutor sono state finalizzate all’acquisizione della conoscenza di strumenti operativi e di metodologie di supervisione professionale.</a:t>
            </a:r>
          </a:p>
          <a:p>
            <a:pPr algn="just" fontAlgn="base"/>
            <a:r>
              <a:rPr lang="it-IT" sz="4400" dirty="0"/>
              <a:t> Il tutor, inoltre, laddove previsto, può partecipare, insieme al docente neoassunto, all’incontro propedeutico organizzato dall’Istituzione scolastica Polo per la formazione di Ambito Territoriale in raccordo con le indicazioni dello staff regionale per la formazione, per condividere informazioni e strumenti. </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131466"/>
            <a:ext cx="2944812"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tangolo 5"/>
          <p:cNvSpPr/>
          <p:nvPr/>
        </p:nvSpPr>
        <p:spPr>
          <a:xfrm>
            <a:off x="2783460" y="907964"/>
            <a:ext cx="2967479" cy="369332"/>
          </a:xfrm>
          <a:prstGeom prst="rect">
            <a:avLst/>
          </a:prstGeom>
        </p:spPr>
        <p:txBody>
          <a:bodyPr wrap="none">
            <a:spAutoFit/>
          </a:bodyPr>
          <a:lstStyle/>
          <a:p>
            <a:r>
              <a:rPr lang="it-IT" dirty="0">
                <a:solidFill>
                  <a:schemeClr val="accent5">
                    <a:lumMod val="75000"/>
                  </a:schemeClr>
                </a:solidFill>
                <a:latin typeface="Titillium Web"/>
              </a:rPr>
              <a:t>Anno scolastico 2018-2019</a:t>
            </a:r>
            <a:endParaRPr lang="it-IT" dirty="0">
              <a:solidFill>
                <a:schemeClr val="accent5">
                  <a:lumMod val="75000"/>
                </a:schemeClr>
              </a:solidFill>
            </a:endParaRPr>
          </a:p>
        </p:txBody>
      </p:sp>
    </p:spTree>
    <p:extLst>
      <p:ext uri="{BB962C8B-B14F-4D97-AF65-F5344CB8AC3E}">
        <p14:creationId xmlns:p14="http://schemas.microsoft.com/office/powerpoint/2010/main" val="1824772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2604" y="42773"/>
            <a:ext cx="3432050" cy="2607437"/>
          </a:xfrm>
          <a:prstGeom prst="rect">
            <a:avLst/>
          </a:prstGeom>
        </p:spPr>
      </p:pic>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2624960" y="-1694"/>
            <a:ext cx="6458243" cy="734805"/>
          </a:xfrm>
        </p:spPr>
        <p:txBody>
          <a:bodyPr>
            <a:normAutofit/>
          </a:bodyPr>
          <a:lstStyle/>
          <a:p>
            <a:pPr algn="ctr"/>
            <a:r>
              <a:rPr lang="it-IT" b="1" dirty="0">
                <a:solidFill>
                  <a:schemeClr val="accent1"/>
                </a:solidFill>
                <a:effectLst>
                  <a:outerShdw blurRad="38100" dist="38100" dir="2700000" algn="tl">
                    <a:srgbClr val="000000">
                      <a:alpha val="43137"/>
                    </a:srgbClr>
                  </a:outerShdw>
                </a:effectLst>
              </a:rPr>
              <a:t>L’AZIONE DEL TUTOR</a:t>
            </a:r>
          </a:p>
        </p:txBody>
      </p:sp>
      <p:sp>
        <p:nvSpPr>
          <p:cNvPr id="3" name="Segnaposto contenuto 2">
            <a:extLst>
              <a:ext uri="{FF2B5EF4-FFF2-40B4-BE49-F238E27FC236}">
                <a16:creationId xmlns="" xmlns:a16="http://schemas.microsoft.com/office/drawing/2014/main" id="{96A03A4A-695A-4891-BB87-7C69CB34B30D}"/>
              </a:ext>
            </a:extLst>
          </p:cNvPr>
          <p:cNvSpPr>
            <a:spLocks noGrp="1"/>
          </p:cNvSpPr>
          <p:nvPr>
            <p:ph idx="1"/>
          </p:nvPr>
        </p:nvSpPr>
        <p:spPr>
          <a:xfrm>
            <a:off x="3616107" y="670517"/>
            <a:ext cx="6111736" cy="511577"/>
          </a:xfrm>
        </p:spPr>
        <p:txBody>
          <a:bodyPr>
            <a:normAutofit/>
          </a:bodyPr>
          <a:lstStyle/>
          <a:p>
            <a:pPr marL="0" indent="0">
              <a:buNone/>
            </a:pPr>
            <a:r>
              <a:rPr lang="it-IT" dirty="0">
                <a:solidFill>
                  <a:schemeClr val="accent5">
                    <a:lumMod val="75000"/>
                  </a:schemeClr>
                </a:solidFill>
                <a:latin typeface="Titillium Web"/>
              </a:rPr>
              <a:t>Anno scolastico 2018-2019</a:t>
            </a:r>
            <a:endParaRPr lang="it-IT" dirty="0">
              <a:solidFill>
                <a:schemeClr val="accent5">
                  <a:lumMod val="75000"/>
                </a:schemeClr>
              </a:solidFill>
            </a:endParaRPr>
          </a:p>
        </p:txBody>
      </p:sp>
      <p:grpSp>
        <p:nvGrpSpPr>
          <p:cNvPr id="6" name="Group 59171">
            <a:extLst>
              <a:ext uri="{FF2B5EF4-FFF2-40B4-BE49-F238E27FC236}">
                <a16:creationId xmlns="" xmlns:a16="http://schemas.microsoft.com/office/drawing/2014/main" id="{6772F137-2F15-4CC4-89A3-181983693B23}"/>
              </a:ext>
            </a:extLst>
          </p:cNvPr>
          <p:cNvGrpSpPr/>
          <p:nvPr/>
        </p:nvGrpSpPr>
        <p:grpSpPr>
          <a:xfrm>
            <a:off x="3616107" y="1346491"/>
            <a:ext cx="4845968" cy="5083830"/>
            <a:chOff x="0" y="0"/>
            <a:chExt cx="5304156" cy="7501890"/>
          </a:xfrm>
        </p:grpSpPr>
        <p:sp>
          <p:nvSpPr>
            <p:cNvPr id="7" name="Rectangle 1492">
              <a:extLst>
                <a:ext uri="{FF2B5EF4-FFF2-40B4-BE49-F238E27FC236}">
                  <a16:creationId xmlns="" xmlns:a16="http://schemas.microsoft.com/office/drawing/2014/main" id="{1E23B40B-3663-48A3-9420-03954765908F}"/>
                </a:ext>
              </a:extLst>
            </p:cNvPr>
            <p:cNvSpPr/>
            <p:nvPr/>
          </p:nvSpPr>
          <p:spPr>
            <a:xfrm>
              <a:off x="1020445" y="80619"/>
              <a:ext cx="50673" cy="224380"/>
            </a:xfrm>
            <a:prstGeom prst="rect">
              <a:avLst/>
            </a:prstGeom>
            <a:ln>
              <a:noFill/>
            </a:ln>
          </p:spPr>
          <p:txBody>
            <a:bodyPr vert="horz" lIns="0" tIns="0" rIns="0" bIns="0" rtlCol="0">
              <a:noAutofit/>
            </a:bodyPr>
            <a:lstStyle/>
            <a:p>
              <a:pPr>
                <a:lnSpc>
                  <a:spcPct val="107000"/>
                </a:lnSpc>
                <a:spcAft>
                  <a:spcPts val="800"/>
                </a:spcAft>
              </a:pPr>
              <a:r>
                <a:rPr lang="it-IT" sz="1200" b="1">
                  <a:solidFill>
                    <a:srgbClr val="4F81BD"/>
                  </a:solidFill>
                  <a:effectLst/>
                  <a:latin typeface="Times New Roman" panose="02020603050405020304" pitchFamily="18" charset="0"/>
                  <a:ea typeface="Times New Roman" panose="02020603050405020304" pitchFamily="18" charset="0"/>
                </a:rPr>
                <a:t> </a:t>
              </a:r>
              <a:endParaRPr lang="it-IT" sz="1100">
                <a:solidFill>
                  <a:srgbClr val="000000"/>
                </a:solidFill>
                <a:effectLst/>
                <a:latin typeface="Calibri" panose="020F0502020204030204" pitchFamily="34" charset="0"/>
                <a:ea typeface="Calibri" panose="020F0502020204030204" pitchFamily="34" charset="0"/>
              </a:endParaRPr>
            </a:p>
          </p:txBody>
        </p:sp>
        <p:pic>
          <p:nvPicPr>
            <p:cNvPr id="8" name="Picture 1494">
              <a:extLst>
                <a:ext uri="{FF2B5EF4-FFF2-40B4-BE49-F238E27FC236}">
                  <a16:creationId xmlns="" xmlns:a16="http://schemas.microsoft.com/office/drawing/2014/main" id="{94550896-E39F-4734-BA25-64771F62208B}"/>
                </a:ext>
              </a:extLst>
            </p:cNvPr>
            <p:cNvPicPr/>
            <p:nvPr/>
          </p:nvPicPr>
          <p:blipFill>
            <a:blip r:embed="rId3"/>
            <a:stretch>
              <a:fillRect/>
            </a:stretch>
          </p:blipFill>
          <p:spPr>
            <a:xfrm>
              <a:off x="0" y="0"/>
              <a:ext cx="5304156" cy="7501890"/>
            </a:xfrm>
            <a:prstGeom prst="rect">
              <a:avLst/>
            </a:prstGeom>
          </p:spPr>
        </p:pic>
      </p:gr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7188" y="0"/>
            <a:ext cx="2944812"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471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2604" y="42773"/>
            <a:ext cx="2771593" cy="2105667"/>
          </a:xfrm>
          <a:prstGeom prst="rect">
            <a:avLst/>
          </a:prstGeom>
        </p:spPr>
      </p:pic>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2386739" y="214748"/>
            <a:ext cx="6981986" cy="734805"/>
          </a:xfrm>
        </p:spPr>
        <p:txBody>
          <a:bodyPr>
            <a:normAutofit/>
          </a:bodyPr>
          <a:lstStyle/>
          <a:p>
            <a:pPr algn="ctr"/>
            <a:r>
              <a:rPr lang="it-IT" sz="2800" b="1" dirty="0" smtClean="0">
                <a:solidFill>
                  <a:schemeClr val="accent1"/>
                </a:solidFill>
                <a:effectLst>
                  <a:outerShdw blurRad="38100" dist="38100" dir="2700000" algn="tl">
                    <a:srgbClr val="000000">
                      <a:alpha val="43137"/>
                    </a:srgbClr>
                  </a:outerShdw>
                </a:effectLst>
              </a:rPr>
              <a:t>CRONIPROGRAMMA DELL’ AZIONE FORMATIVA</a:t>
            </a:r>
            <a:endParaRPr lang="it-IT" sz="2800" b="1" dirty="0">
              <a:solidFill>
                <a:schemeClr val="accent1"/>
              </a:solidFill>
              <a:effectLst>
                <a:outerShdw blurRad="38100" dist="38100" dir="2700000" algn="tl">
                  <a:srgbClr val="000000">
                    <a:alpha val="43137"/>
                  </a:srgbClr>
                </a:outerShdw>
              </a:effectLst>
            </a:endParaRPr>
          </a:p>
        </p:txBody>
      </p:sp>
      <p:sp>
        <p:nvSpPr>
          <p:cNvPr id="3" name="Segnaposto contenuto 2">
            <a:extLst>
              <a:ext uri="{FF2B5EF4-FFF2-40B4-BE49-F238E27FC236}">
                <a16:creationId xmlns="" xmlns:a16="http://schemas.microsoft.com/office/drawing/2014/main" id="{96A03A4A-695A-4891-BB87-7C69CB34B30D}"/>
              </a:ext>
            </a:extLst>
          </p:cNvPr>
          <p:cNvSpPr>
            <a:spLocks noGrp="1"/>
          </p:cNvSpPr>
          <p:nvPr>
            <p:ph idx="1"/>
          </p:nvPr>
        </p:nvSpPr>
        <p:spPr>
          <a:xfrm>
            <a:off x="2996175" y="926306"/>
            <a:ext cx="6111736" cy="511577"/>
          </a:xfrm>
        </p:spPr>
        <p:txBody>
          <a:bodyPr>
            <a:normAutofit/>
          </a:bodyPr>
          <a:lstStyle/>
          <a:p>
            <a:pPr marL="0" indent="0">
              <a:buNone/>
            </a:pPr>
            <a:r>
              <a:rPr lang="it-IT" dirty="0">
                <a:solidFill>
                  <a:schemeClr val="accent5">
                    <a:lumMod val="75000"/>
                  </a:schemeClr>
                </a:solidFill>
                <a:latin typeface="Titillium Web"/>
              </a:rPr>
              <a:t>Anno scolastico 2018-2019</a:t>
            </a:r>
            <a:endParaRPr lang="it-IT" dirty="0">
              <a:solidFill>
                <a:schemeClr val="accent5">
                  <a:lumMod val="75000"/>
                </a:schemeClr>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0"/>
            <a:ext cx="2944812"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2461" y="1516222"/>
            <a:ext cx="6726264" cy="520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061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0" y="0"/>
            <a:ext cx="2836190" cy="2154743"/>
          </a:xfrm>
          <a:prstGeom prst="rect">
            <a:avLst/>
          </a:prstGeom>
        </p:spPr>
      </p:pic>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2609461" y="157900"/>
            <a:ext cx="6458243" cy="734805"/>
          </a:xfrm>
        </p:spPr>
        <p:txBody>
          <a:bodyPr>
            <a:normAutofit/>
          </a:bodyPr>
          <a:lstStyle/>
          <a:p>
            <a:pPr algn="ctr"/>
            <a:r>
              <a:rPr lang="it-IT" b="1" dirty="0">
                <a:solidFill>
                  <a:schemeClr val="accent1"/>
                </a:solidFill>
                <a:effectLst>
                  <a:outerShdw blurRad="38100" dist="38100" dir="2700000" algn="tl">
                    <a:srgbClr val="000000">
                      <a:alpha val="43137"/>
                    </a:srgbClr>
                  </a:outerShdw>
                </a:effectLst>
              </a:rPr>
              <a:t>GLOSSARIO </a:t>
            </a:r>
            <a:r>
              <a:rPr lang="it-IT" b="1" dirty="0" smtClean="0">
                <a:solidFill>
                  <a:schemeClr val="accent1"/>
                </a:solidFill>
                <a:effectLst>
                  <a:outerShdw blurRad="38100" dist="38100" dir="2700000" algn="tl">
                    <a:srgbClr val="000000">
                      <a:alpha val="43137"/>
                    </a:srgbClr>
                  </a:outerShdw>
                </a:effectLst>
              </a:rPr>
              <a:t>UTILE</a:t>
            </a:r>
            <a:endParaRPr lang="it-IT" b="1" dirty="0">
              <a:solidFill>
                <a:schemeClr val="accent1"/>
              </a:solidFill>
              <a:effectLst>
                <a:outerShdw blurRad="38100" dist="38100" dir="2700000" algn="tl">
                  <a:srgbClr val="000000">
                    <a:alpha val="43137"/>
                  </a:srgbClr>
                </a:outerShdw>
              </a:effectLst>
            </a:endParaRPr>
          </a:p>
        </p:txBody>
      </p:sp>
      <p:sp>
        <p:nvSpPr>
          <p:cNvPr id="10" name="Segnaposto contenuto 9">
            <a:extLst>
              <a:ext uri="{FF2B5EF4-FFF2-40B4-BE49-F238E27FC236}">
                <a16:creationId xmlns="" xmlns:a16="http://schemas.microsoft.com/office/drawing/2014/main" id="{3553FFEC-AFC2-46BD-8AE5-F325060ACAEC}"/>
              </a:ext>
            </a:extLst>
          </p:cNvPr>
          <p:cNvSpPr>
            <a:spLocks noGrp="1"/>
          </p:cNvSpPr>
          <p:nvPr>
            <p:ph idx="1"/>
          </p:nvPr>
        </p:nvSpPr>
        <p:spPr>
          <a:xfrm>
            <a:off x="441702" y="2262751"/>
            <a:ext cx="10182386" cy="4224177"/>
          </a:xfrm>
        </p:spPr>
        <p:txBody>
          <a:bodyPr>
            <a:normAutofit fontScale="40000" lnSpcReduction="20000"/>
          </a:bodyPr>
          <a:lstStyle/>
          <a:p>
            <a:pPr lvl="0" fontAlgn="base"/>
            <a:r>
              <a:rPr lang="it-IT" b="1" dirty="0">
                <a:solidFill>
                  <a:schemeClr val="accent1"/>
                </a:solidFill>
              </a:rPr>
              <a:t>bilancio iniziale delle competenze </a:t>
            </a:r>
            <a:r>
              <a:rPr lang="it-IT" dirty="0"/>
              <a:t>–  il tutor supporta il docente neoassunto nell’identificazione dei punti di forza e di debolezza, anche rispetto al quadro delle competenze richieste dai modelli didattici innovativi, correlando le esperienze maturate in precedenti ambiti professionali e personali, per fare il punto sulle competenze possedute e su quelle da potenziare; </a:t>
            </a:r>
          </a:p>
          <a:p>
            <a:pPr fontAlgn="base"/>
            <a:r>
              <a:rPr lang="it-IT" b="1" dirty="0" smtClean="0">
                <a:solidFill>
                  <a:schemeClr val="accent1"/>
                </a:solidFill>
              </a:rPr>
              <a:t>patto </a:t>
            </a:r>
            <a:r>
              <a:rPr lang="it-IT" b="1" dirty="0">
                <a:solidFill>
                  <a:schemeClr val="accent1"/>
                </a:solidFill>
              </a:rPr>
              <a:t>di sviluppo </a:t>
            </a:r>
            <a:r>
              <a:rPr lang="it-IT" b="1" dirty="0" smtClean="0">
                <a:solidFill>
                  <a:schemeClr val="accent1"/>
                </a:solidFill>
              </a:rPr>
              <a:t>professionale-</a:t>
            </a:r>
            <a:r>
              <a:rPr lang="it-IT" dirty="0" smtClean="0"/>
              <a:t> sulla </a:t>
            </a:r>
            <a:r>
              <a:rPr lang="it-IT" dirty="0"/>
              <a:t>base del bilancio delle competenze formalizzato, sentito il docente tutor e tenuto conto dei bisogni della scuola, il dirigente scolastico e il docente neoassunto stabiliscono, con un apposito patto per lo sviluppo professionale, gli obiettivi di sviluppo delle competenze di natura culturale, disciplinare, didattico-metodologica e relazionale, che sono ritenute rilevanti e raggiungibili attraverso le attività formative </a:t>
            </a:r>
            <a:r>
              <a:rPr lang="it-IT" dirty="0" smtClean="0"/>
              <a:t>previste; </a:t>
            </a:r>
            <a:endParaRPr lang="it-IT" dirty="0"/>
          </a:p>
          <a:p>
            <a:pPr lvl="0" fontAlgn="base"/>
            <a:r>
              <a:rPr lang="it-IT" b="1" dirty="0">
                <a:solidFill>
                  <a:schemeClr val="accent1"/>
                </a:solidFill>
              </a:rPr>
              <a:t>stipula del patto formativo</a:t>
            </a:r>
            <a:r>
              <a:rPr lang="it-IT" dirty="0">
                <a:solidFill>
                  <a:schemeClr val="accent1"/>
                </a:solidFill>
              </a:rPr>
              <a:t> </a:t>
            </a:r>
            <a:r>
              <a:rPr lang="it-IT" dirty="0"/>
              <a:t>–  il dirigente scolastico, il docente e il tutor stipulano un Patto per lo sviluppo professionale del docente neoassunto, in base al bilancio delle competenze iniziali definito e ai bisogni della scuola. Il patto costituisce il programma di formazione per il docente nell’anno di prova; </a:t>
            </a:r>
          </a:p>
          <a:p>
            <a:pPr lvl="0" fontAlgn="base"/>
            <a:r>
              <a:rPr lang="it-IT" b="1" dirty="0">
                <a:solidFill>
                  <a:schemeClr val="accent1"/>
                </a:solidFill>
              </a:rPr>
              <a:t>programmazione ed effettuazione delle attività di osservazione </a:t>
            </a:r>
            <a:r>
              <a:rPr lang="it-IT" b="1" i="1" dirty="0">
                <a:solidFill>
                  <a:schemeClr val="accent1"/>
                </a:solidFill>
              </a:rPr>
              <a:t>peer-to-peer</a:t>
            </a:r>
            <a:r>
              <a:rPr lang="it-IT" i="1" dirty="0">
                <a:solidFill>
                  <a:schemeClr val="accent1"/>
                </a:solidFill>
              </a:rPr>
              <a:t> </a:t>
            </a:r>
            <a:r>
              <a:rPr lang="it-IT" dirty="0"/>
              <a:t>– il tutor e il docente condividono la progettazione delle attività di osservazione </a:t>
            </a:r>
            <a:r>
              <a:rPr lang="it-IT" i="1" dirty="0"/>
              <a:t>peer-to-peer</a:t>
            </a:r>
            <a:r>
              <a:rPr lang="it-IT" dirty="0"/>
              <a:t>, a partire dal terzo mese di servizio, che consistono in: </a:t>
            </a:r>
            <a:r>
              <a:rPr lang="it-IT" dirty="0" smtClean="0"/>
              <a:t> -osservazione </a:t>
            </a:r>
            <a:r>
              <a:rPr lang="it-IT" dirty="0"/>
              <a:t>del tutor nella classe del docente neoassunto</a:t>
            </a:r>
            <a:r>
              <a:rPr lang="it-IT" dirty="0" smtClean="0"/>
              <a:t>; -osservazione </a:t>
            </a:r>
            <a:r>
              <a:rPr lang="it-IT" dirty="0"/>
              <a:t>del neoassunto nella classe del tutor;  </a:t>
            </a:r>
            <a:r>
              <a:rPr lang="it-IT" dirty="0" smtClean="0"/>
              <a:t>-azioni che </a:t>
            </a:r>
            <a:r>
              <a:rPr lang="it-IT" dirty="0"/>
              <a:t>prevedono attività in itinere di verifica dell’esperienza (12 ore); </a:t>
            </a:r>
          </a:p>
          <a:p>
            <a:r>
              <a:rPr lang="it-IT" b="1" dirty="0">
                <a:solidFill>
                  <a:schemeClr val="accent1"/>
                </a:solidFill>
              </a:rPr>
              <a:t>secondo bilancio di </a:t>
            </a:r>
            <a:r>
              <a:rPr lang="it-IT" b="1" dirty="0" smtClean="0">
                <a:solidFill>
                  <a:schemeClr val="accent1"/>
                </a:solidFill>
              </a:rPr>
              <a:t>competenze- </a:t>
            </a:r>
            <a:r>
              <a:rPr lang="it-IT" dirty="0"/>
              <a:t>al</a:t>
            </a:r>
            <a:r>
              <a:rPr lang="it-IT" dirty="0" smtClean="0"/>
              <a:t> </a:t>
            </a:r>
            <a:r>
              <a:rPr lang="it-IT" dirty="0"/>
              <a:t>termine del periodo di formazione e prova, il docente neoassunto, con la supervisione del docente tutor, traccia un nuovo bilancio di competenze per registrare i progressi nella professionalità, l’impatto delle azioni formative realizzate e gli sviluppi ulteriori da ipotizzare in un futuro percorso formativo nell’ambito del piano triennale per la formazione del personale, come previsto dai commi 121-125 della </a:t>
            </a:r>
            <a:r>
              <a:rPr lang="it-IT" dirty="0" smtClean="0"/>
              <a:t>L.107/2015;</a:t>
            </a:r>
            <a:endParaRPr lang="it-IT" dirty="0"/>
          </a:p>
          <a:p>
            <a:pPr lvl="0" fontAlgn="base"/>
            <a:r>
              <a:rPr lang="it-IT" b="1" dirty="0">
                <a:solidFill>
                  <a:schemeClr val="accent1"/>
                </a:solidFill>
              </a:rPr>
              <a:t>bilancio finale delle competenze </a:t>
            </a:r>
            <a:r>
              <a:rPr lang="it-IT" dirty="0"/>
              <a:t>- il tutor supervisiona la compilazione del bilancio finale delle competenze del docente, supportandolo anche nell’identificazione delle aree di miglioramento; </a:t>
            </a:r>
          </a:p>
          <a:p>
            <a:pPr lvl="0" fontAlgn="base"/>
            <a:r>
              <a:rPr lang="it-IT" b="1" dirty="0">
                <a:solidFill>
                  <a:schemeClr val="accent1"/>
                </a:solidFill>
              </a:rPr>
              <a:t>stesura portfolio professionale nel format </a:t>
            </a:r>
            <a:r>
              <a:rPr lang="it-IT" b="1" dirty="0" smtClean="0">
                <a:solidFill>
                  <a:schemeClr val="accent1"/>
                </a:solidFill>
              </a:rPr>
              <a:t>online -</a:t>
            </a:r>
            <a:r>
              <a:rPr lang="it-IT" dirty="0" smtClean="0">
                <a:solidFill>
                  <a:schemeClr val="accent1"/>
                </a:solidFill>
              </a:rPr>
              <a:t> </a:t>
            </a:r>
            <a:r>
              <a:rPr lang="it-IT" dirty="0"/>
              <a:t>L’attività di formazione in presenza e quella in piattaforma online si concludono con la stesura del portfolio professionale nel format reso disponibile sulla piattaforma INDIRE. Questo portfolio professionale deve essere prodotto per il colloquio finale e dovrà essere consegnato al dirigente scolastico, unitamente ai bilanci per competenze e al documento che illustra i propri bisogni formativi, in tempo utile per il colloquio con il Comitato di Valutazione. Tutti questi documenti sono scaricabili, una volta compilati correttamente, dalla piattaforma INDIRE. </a:t>
            </a:r>
          </a:p>
          <a:p>
            <a:pPr lvl="0" fontAlgn="base"/>
            <a:r>
              <a:rPr lang="it-IT" b="1" dirty="0">
                <a:solidFill>
                  <a:schemeClr val="accent1"/>
                </a:solidFill>
              </a:rPr>
              <a:t>incontro di valutazione conclusivo </a:t>
            </a:r>
            <a:r>
              <a:rPr lang="it-IT" dirty="0"/>
              <a:t>– il tutor presenta al Comitato di Valutazione i risultati delle attività didattiche e formative predisposte e svolte dal docente e della sua partecipazione alla vita della scuola.</a:t>
            </a:r>
            <a:r>
              <a:rPr lang="it-IT" b="1" dirty="0"/>
              <a:t> </a:t>
            </a:r>
            <a:endParaRPr lang="it-IT" dirty="0"/>
          </a:p>
          <a:p>
            <a:endParaRPr lang="it-IT"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0"/>
            <a:ext cx="2944812"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2419250" y="892705"/>
            <a:ext cx="2967479" cy="369332"/>
          </a:xfrm>
          <a:prstGeom prst="rect">
            <a:avLst/>
          </a:prstGeom>
        </p:spPr>
        <p:txBody>
          <a:bodyPr wrap="none">
            <a:spAutoFit/>
          </a:bodyPr>
          <a:lstStyle/>
          <a:p>
            <a:r>
              <a:rPr lang="it-IT" dirty="0">
                <a:solidFill>
                  <a:schemeClr val="accent5">
                    <a:lumMod val="75000"/>
                  </a:schemeClr>
                </a:solidFill>
                <a:latin typeface="Titillium Web"/>
              </a:rPr>
              <a:t>Anno scolastico 2018-2019</a:t>
            </a:r>
            <a:endParaRPr lang="it-IT" dirty="0">
              <a:solidFill>
                <a:schemeClr val="accent5">
                  <a:lumMod val="75000"/>
                </a:schemeClr>
              </a:solidFill>
            </a:endParaRPr>
          </a:p>
        </p:txBody>
      </p:sp>
    </p:spTree>
    <p:extLst>
      <p:ext uri="{BB962C8B-B14F-4D97-AF65-F5344CB8AC3E}">
        <p14:creationId xmlns:p14="http://schemas.microsoft.com/office/powerpoint/2010/main" val="307301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9F4C058F-11F7-44B7-BA0D-4A3611EF2039}"/>
              </a:ext>
            </a:extLst>
          </p:cNvPr>
          <p:cNvPicPr>
            <a:picLocks noChangeAspect="1"/>
          </p:cNvPicPr>
          <p:nvPr/>
        </p:nvPicPr>
        <p:blipFill>
          <a:blip r:embed="rId2"/>
          <a:stretch>
            <a:fillRect/>
          </a:stretch>
        </p:blipFill>
        <p:spPr>
          <a:xfrm>
            <a:off x="0" y="0"/>
            <a:ext cx="2836190" cy="2154743"/>
          </a:xfrm>
          <a:prstGeom prst="rect">
            <a:avLst/>
          </a:prstGeom>
        </p:spPr>
      </p:pic>
      <p:sp>
        <p:nvSpPr>
          <p:cNvPr id="2" name="Titolo 1">
            <a:extLst>
              <a:ext uri="{FF2B5EF4-FFF2-40B4-BE49-F238E27FC236}">
                <a16:creationId xmlns="" xmlns:a16="http://schemas.microsoft.com/office/drawing/2014/main" id="{3B6AA467-236E-40BB-8FA8-9F5CBD33C927}"/>
              </a:ext>
            </a:extLst>
          </p:cNvPr>
          <p:cNvSpPr>
            <a:spLocks noGrp="1"/>
          </p:cNvSpPr>
          <p:nvPr>
            <p:ph type="title"/>
          </p:nvPr>
        </p:nvSpPr>
        <p:spPr>
          <a:xfrm>
            <a:off x="2609461" y="157900"/>
            <a:ext cx="6458243" cy="1267944"/>
          </a:xfrm>
        </p:spPr>
        <p:txBody>
          <a:bodyPr>
            <a:normAutofit fontScale="90000"/>
          </a:bodyPr>
          <a:lstStyle/>
          <a:p>
            <a:pPr algn="ctr"/>
            <a:r>
              <a:rPr lang="it-IT" b="1" dirty="0" smtClean="0">
                <a:solidFill>
                  <a:schemeClr val="accent1"/>
                </a:solidFill>
                <a:effectLst>
                  <a:outerShdw blurRad="38100" dist="38100" dir="2700000" algn="tl">
                    <a:srgbClr val="000000">
                      <a:alpha val="43137"/>
                    </a:srgbClr>
                  </a:outerShdw>
                </a:effectLst>
              </a:rPr>
              <a:t/>
            </a:r>
            <a:br>
              <a:rPr lang="it-IT" b="1" dirty="0" smtClean="0">
                <a:solidFill>
                  <a:schemeClr val="accent1"/>
                </a:solidFill>
                <a:effectLst>
                  <a:outerShdw blurRad="38100" dist="38100" dir="2700000" algn="tl">
                    <a:srgbClr val="000000">
                      <a:alpha val="43137"/>
                    </a:srgbClr>
                  </a:outerShdw>
                </a:effectLst>
              </a:rPr>
            </a:br>
            <a:r>
              <a:rPr lang="it-IT" sz="2700" b="1" dirty="0" smtClean="0">
                <a:solidFill>
                  <a:schemeClr val="accent1"/>
                </a:solidFill>
                <a:effectLst>
                  <a:outerShdw blurRad="38100" dist="38100" dir="2700000" algn="tl">
                    <a:srgbClr val="000000">
                      <a:alpha val="43137"/>
                    </a:srgbClr>
                  </a:outerShdw>
                </a:effectLst>
              </a:rPr>
              <a:t>Alcune riflessioni del </a:t>
            </a:r>
            <a:r>
              <a:rPr lang="it-IT" sz="2700" b="1" dirty="0" err="1" smtClean="0">
                <a:solidFill>
                  <a:schemeClr val="accent1"/>
                </a:solidFill>
                <a:effectLst>
                  <a:outerShdw blurRad="38100" dist="38100" dir="2700000" algn="tl">
                    <a:srgbClr val="000000">
                      <a:alpha val="43137"/>
                    </a:srgbClr>
                  </a:outerShdw>
                </a:effectLst>
              </a:rPr>
              <a:t>prof.Cerini</a:t>
            </a:r>
            <a:r>
              <a:rPr lang="it-IT" sz="2700" b="1" dirty="0" smtClean="0">
                <a:solidFill>
                  <a:schemeClr val="accent1"/>
                </a:solidFill>
                <a:effectLst>
                  <a:outerShdw blurRad="38100" dist="38100" dir="2700000" algn="tl">
                    <a:srgbClr val="000000">
                      <a:alpha val="43137"/>
                    </a:srgbClr>
                  </a:outerShdw>
                </a:effectLst>
              </a:rPr>
              <a:t/>
            </a:r>
            <a:br>
              <a:rPr lang="it-IT" sz="2700" b="1" dirty="0" smtClean="0">
                <a:solidFill>
                  <a:schemeClr val="accent1"/>
                </a:solidFill>
                <a:effectLst>
                  <a:outerShdw blurRad="38100" dist="38100" dir="2700000" algn="tl">
                    <a:srgbClr val="000000">
                      <a:alpha val="43137"/>
                    </a:srgbClr>
                  </a:outerShdw>
                </a:effectLst>
              </a:rPr>
            </a:br>
            <a:r>
              <a:rPr lang="it-IT" sz="2700" b="1" dirty="0" smtClean="0">
                <a:solidFill>
                  <a:schemeClr val="accent1"/>
                </a:solidFill>
                <a:effectLst>
                  <a:outerShdw blurRad="38100" dist="38100" dir="2700000" algn="tl">
                    <a:srgbClr val="000000">
                      <a:alpha val="43137"/>
                    </a:srgbClr>
                  </a:outerShdw>
                </a:effectLst>
              </a:rPr>
              <a:t>Roma, 4 dicembre 2018</a:t>
            </a:r>
            <a:br>
              <a:rPr lang="it-IT" sz="2700" b="1" dirty="0" smtClean="0">
                <a:solidFill>
                  <a:schemeClr val="accent1"/>
                </a:solidFill>
                <a:effectLst>
                  <a:outerShdw blurRad="38100" dist="38100" dir="2700000" algn="tl">
                    <a:srgbClr val="000000">
                      <a:alpha val="43137"/>
                    </a:srgbClr>
                  </a:outerShdw>
                </a:effectLst>
              </a:rPr>
            </a:br>
            <a:endParaRPr lang="it-IT" sz="2700" b="1" dirty="0">
              <a:solidFill>
                <a:schemeClr val="accent1"/>
              </a:solidFill>
              <a:effectLst>
                <a:outerShdw blurRad="38100" dist="38100" dir="2700000" algn="tl">
                  <a:srgbClr val="000000">
                    <a:alpha val="43137"/>
                  </a:srgbClr>
                </a:outerShdw>
              </a:effectLst>
            </a:endParaRPr>
          </a:p>
        </p:txBody>
      </p:sp>
      <p:sp>
        <p:nvSpPr>
          <p:cNvPr id="10" name="Segnaposto contenuto 9">
            <a:extLst>
              <a:ext uri="{FF2B5EF4-FFF2-40B4-BE49-F238E27FC236}">
                <a16:creationId xmlns="" xmlns:a16="http://schemas.microsoft.com/office/drawing/2014/main" id="{3553FFEC-AFC2-46BD-8AE5-F325060ACAEC}"/>
              </a:ext>
            </a:extLst>
          </p:cNvPr>
          <p:cNvSpPr>
            <a:spLocks noGrp="1"/>
          </p:cNvSpPr>
          <p:nvPr>
            <p:ph idx="1"/>
          </p:nvPr>
        </p:nvSpPr>
        <p:spPr>
          <a:xfrm>
            <a:off x="441702" y="2262751"/>
            <a:ext cx="10182386" cy="4224177"/>
          </a:xfrm>
        </p:spPr>
        <p:txBody>
          <a:bodyPr>
            <a:normAutofit/>
          </a:bodyPr>
          <a:lstStyle/>
          <a:p>
            <a:r>
              <a:rPr lang="it-IT" sz="1700" dirty="0" smtClean="0"/>
              <a:t>Il  tutor è un compagno di viaggio che guida il docente neoassunto a dare il meglio di sé attraverso il metodo maieutico;</a:t>
            </a:r>
          </a:p>
          <a:p>
            <a:r>
              <a:rPr lang="it-IT" sz="1700" dirty="0" smtClean="0"/>
              <a:t>il punto fondamentale della relazione  dei due compagni di viaggio è costituito dal Peer to Peer : uno scambio, un’ interazione professionale fatta di momenti di condivisione; </a:t>
            </a:r>
          </a:p>
          <a:p>
            <a:r>
              <a:rPr lang="it-IT" sz="1700" dirty="0" smtClean="0"/>
              <a:t>il tutor rappresenta il meglio della comunità professionale in cui opera il docente  neoassunto;</a:t>
            </a:r>
          </a:p>
          <a:p>
            <a:r>
              <a:rPr lang="it-IT" sz="1700" dirty="0" smtClean="0"/>
              <a:t>osservare e scambiare sono gli elementi emblematici del percorso professionale;</a:t>
            </a:r>
          </a:p>
          <a:p>
            <a:r>
              <a:rPr lang="it-IT" sz="1700" dirty="0" smtClean="0"/>
              <a:t>il tutor guida il nuovo docente nella compilazione del bilancio delle competenze il quale  serve a rafforzare la soggettività  e la storia di chi lo elabora, è un momento di esplorazione dei </a:t>
            </a:r>
            <a:r>
              <a:rPr lang="it-IT" sz="1700" i="1" dirty="0" smtClean="0"/>
              <a:t>talenti personali;</a:t>
            </a:r>
          </a:p>
          <a:p>
            <a:r>
              <a:rPr lang="it-IT" sz="1700" dirty="0" smtClean="0"/>
              <a:t>i laboratori ed il </a:t>
            </a:r>
            <a:r>
              <a:rPr lang="it-IT" sz="1700" dirty="0" err="1" smtClean="0"/>
              <a:t>visiting</a:t>
            </a:r>
            <a:r>
              <a:rPr lang="it-IT" sz="1700" dirty="0" smtClean="0"/>
              <a:t> rappresentano  degli stimoli culturali di grande rilevanza </a:t>
            </a:r>
            <a:r>
              <a:rPr lang="it-IT" sz="1700" dirty="0" err="1" smtClean="0"/>
              <a:t>poichè</a:t>
            </a:r>
            <a:r>
              <a:rPr lang="it-IT" sz="1700" dirty="0" smtClean="0"/>
              <a:t> soddisfano i bisogni formativi espressi da ciascun docente; </a:t>
            </a:r>
          </a:p>
          <a:p>
            <a:r>
              <a:rPr lang="it-IT" sz="1700" dirty="0" smtClean="0"/>
              <a:t>Il portfolio professionale  è un documento di fondamentale importanza, poiché  rappresenta  un momento di autovalutazione dal quale emerge  </a:t>
            </a:r>
            <a:r>
              <a:rPr lang="it-IT" sz="1700" u="sng" dirty="0" smtClean="0">
                <a:effectLst>
                  <a:outerShdw blurRad="38100" dist="38100" dir="2700000" algn="tl">
                    <a:srgbClr val="000000">
                      <a:alpha val="43137"/>
                    </a:srgbClr>
                  </a:outerShdw>
                </a:effectLst>
              </a:rPr>
              <a:t>un’idea  di standard professionale del docente</a:t>
            </a:r>
          </a:p>
          <a:p>
            <a:endParaRPr lang="it-IT" sz="1700" u="sng" dirty="0" smtClean="0">
              <a:effectLst>
                <a:outerShdw blurRad="38100" dist="38100" dir="2700000" algn="tl">
                  <a:srgbClr val="000000">
                    <a:alpha val="43137"/>
                  </a:srgbClr>
                </a:outerShdw>
              </a:effectLst>
            </a:endParaRPr>
          </a:p>
          <a:p>
            <a:endParaRPr lang="it-IT" dirty="0" smtClean="0"/>
          </a:p>
          <a:p>
            <a:endParaRPr lang="it-IT"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188" y="0"/>
            <a:ext cx="2944812"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3961332" y="1365403"/>
            <a:ext cx="2967479" cy="369332"/>
          </a:xfrm>
          <a:prstGeom prst="rect">
            <a:avLst/>
          </a:prstGeom>
        </p:spPr>
        <p:txBody>
          <a:bodyPr wrap="none">
            <a:spAutoFit/>
          </a:bodyPr>
          <a:lstStyle/>
          <a:p>
            <a:r>
              <a:rPr lang="it-IT" dirty="0">
                <a:solidFill>
                  <a:schemeClr val="accent5">
                    <a:lumMod val="75000"/>
                  </a:schemeClr>
                </a:solidFill>
                <a:latin typeface="Titillium Web"/>
              </a:rPr>
              <a:t>Anno scolastico 2018-2019</a:t>
            </a:r>
            <a:endParaRPr lang="it-IT" dirty="0">
              <a:solidFill>
                <a:schemeClr val="accent5">
                  <a:lumMod val="75000"/>
                </a:schemeClr>
              </a:solidFill>
            </a:endParaRPr>
          </a:p>
        </p:txBody>
      </p:sp>
    </p:spTree>
    <p:extLst>
      <p:ext uri="{BB962C8B-B14F-4D97-AF65-F5344CB8AC3E}">
        <p14:creationId xmlns:p14="http://schemas.microsoft.com/office/powerpoint/2010/main" val="3380672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95250" y="171036"/>
            <a:ext cx="3255373" cy="2471426"/>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881900" y="510073"/>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990555" y="1303959"/>
            <a:ext cx="3061174" cy="369332"/>
          </a:xfrm>
          <a:prstGeom prst="rect">
            <a:avLst/>
          </a:prstGeom>
        </p:spPr>
        <p:txBody>
          <a:bodyPr wrap="square">
            <a:spAutoFit/>
          </a:bodyPr>
          <a:lstStyle/>
          <a:p>
            <a:r>
              <a:rPr lang="it-IT" b="0" i="0" dirty="0">
                <a:solidFill>
                  <a:schemeClr val="accent5">
                    <a:lumMod val="75000"/>
                  </a:schemeClr>
                </a:solidFill>
                <a:effectLst>
                  <a:outerShdw blurRad="38100" dist="38100" dir="2700000" algn="tl">
                    <a:srgbClr val="000000">
                      <a:alpha val="43137"/>
                    </a:srgbClr>
                  </a:outerShdw>
                </a:effectLst>
                <a:latin typeface="Titillium Web"/>
              </a:rPr>
              <a:t>Anno scolastico 2018-2019</a:t>
            </a:r>
            <a:endParaRPr lang="it-IT" dirty="0">
              <a:solidFill>
                <a:schemeClr val="accent5">
                  <a:lumMod val="75000"/>
                </a:schemeClr>
              </a:solidFill>
              <a:effectLst>
                <a:outerShdw blurRad="38100" dist="38100" dir="2700000" algn="tl">
                  <a:srgbClr val="000000">
                    <a:alpha val="43137"/>
                  </a:srgbClr>
                </a:outerShdw>
              </a:effectLst>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675426" y="1755331"/>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2" name="Rettangolo 1">
            <a:extLst>
              <a:ext uri="{FF2B5EF4-FFF2-40B4-BE49-F238E27FC236}">
                <a16:creationId xmlns="" xmlns:a16="http://schemas.microsoft.com/office/drawing/2014/main" id="{5109A49A-C7D8-45A9-8D0A-5F346B504BA1}"/>
              </a:ext>
            </a:extLst>
          </p:cNvPr>
          <p:cNvSpPr/>
          <p:nvPr/>
        </p:nvSpPr>
        <p:spPr>
          <a:xfrm>
            <a:off x="250233" y="2991734"/>
            <a:ext cx="11092070" cy="3170099"/>
          </a:xfrm>
          <a:prstGeom prst="rect">
            <a:avLst/>
          </a:prstGeom>
        </p:spPr>
        <p:txBody>
          <a:bodyPr wrap="square">
            <a:spAutoFit/>
          </a:bodyPr>
          <a:lstStyle/>
          <a:p>
            <a:r>
              <a:rPr lang="it-IT" sz="3200" b="1" dirty="0">
                <a:effectLst/>
              </a:rPr>
              <a:t>Le attività formative avranno una durata complessiva di 50 ore:</a:t>
            </a:r>
          </a:p>
          <a:p>
            <a:r>
              <a:rPr lang="it-IT" sz="2400" dirty="0">
                <a:effectLst/>
              </a:rPr>
              <a:t> </a:t>
            </a:r>
            <a:r>
              <a:rPr lang="it-IT" sz="2400" b="1" dirty="0">
                <a:effectLst/>
              </a:rPr>
              <a:t>3 ore </a:t>
            </a:r>
            <a:r>
              <a:rPr lang="it-IT" sz="2400" dirty="0">
                <a:effectLst/>
              </a:rPr>
              <a:t>per l’incontro </a:t>
            </a:r>
            <a:r>
              <a:rPr lang="it-IT" sz="2400" dirty="0" smtClean="0">
                <a:effectLst/>
              </a:rPr>
              <a:t>propedeutico;</a:t>
            </a:r>
            <a:endParaRPr lang="it-IT" sz="2400" dirty="0">
              <a:effectLst/>
            </a:endParaRPr>
          </a:p>
          <a:p>
            <a:r>
              <a:rPr lang="it-IT" sz="2400" dirty="0">
                <a:effectLst/>
              </a:rPr>
              <a:t> </a:t>
            </a:r>
            <a:r>
              <a:rPr lang="it-IT" sz="2400" b="1" dirty="0">
                <a:effectLst/>
              </a:rPr>
              <a:t>3 ore </a:t>
            </a:r>
            <a:r>
              <a:rPr lang="it-IT" sz="2400" dirty="0">
                <a:effectLst/>
              </a:rPr>
              <a:t>per l’incontro di restituzione </a:t>
            </a:r>
            <a:r>
              <a:rPr lang="it-IT" sz="2400" dirty="0" smtClean="0">
                <a:effectLst/>
              </a:rPr>
              <a:t>finale;</a:t>
            </a:r>
            <a:endParaRPr lang="it-IT" sz="2400" dirty="0">
              <a:effectLst/>
            </a:endParaRPr>
          </a:p>
          <a:p>
            <a:r>
              <a:rPr lang="it-IT" sz="2400" dirty="0">
                <a:effectLst/>
              </a:rPr>
              <a:t> </a:t>
            </a:r>
            <a:r>
              <a:rPr lang="it-IT" sz="2400" b="1" dirty="0">
                <a:effectLst/>
              </a:rPr>
              <a:t>12 ore </a:t>
            </a:r>
            <a:r>
              <a:rPr lang="it-IT" sz="2400" dirty="0">
                <a:effectLst/>
              </a:rPr>
              <a:t>per i laboratori </a:t>
            </a:r>
            <a:r>
              <a:rPr lang="it-IT" sz="2400" dirty="0" smtClean="0">
                <a:effectLst/>
              </a:rPr>
              <a:t>formativi;</a:t>
            </a:r>
            <a:endParaRPr lang="it-IT" sz="2400" dirty="0">
              <a:effectLst/>
            </a:endParaRPr>
          </a:p>
          <a:p>
            <a:r>
              <a:rPr lang="it-IT" sz="2400" dirty="0">
                <a:effectLst/>
              </a:rPr>
              <a:t> </a:t>
            </a:r>
            <a:r>
              <a:rPr lang="it-IT" sz="2400" b="1" dirty="0">
                <a:effectLst/>
              </a:rPr>
              <a:t>12 ore </a:t>
            </a:r>
            <a:r>
              <a:rPr lang="it-IT" sz="2400" dirty="0">
                <a:effectLst/>
              </a:rPr>
              <a:t>per le attività di peer to peer e osservazione in </a:t>
            </a:r>
            <a:r>
              <a:rPr lang="it-IT" sz="2400" dirty="0" smtClean="0">
                <a:effectLst/>
              </a:rPr>
              <a:t>classe;</a:t>
            </a:r>
            <a:endParaRPr lang="it-IT" sz="2400" dirty="0">
              <a:effectLst/>
            </a:endParaRPr>
          </a:p>
          <a:p>
            <a:r>
              <a:rPr lang="it-IT" sz="2400" dirty="0">
                <a:effectLst/>
              </a:rPr>
              <a:t> </a:t>
            </a:r>
            <a:r>
              <a:rPr lang="it-IT" sz="2400" b="1" dirty="0">
                <a:effectLst/>
              </a:rPr>
              <a:t>14 ore </a:t>
            </a:r>
            <a:r>
              <a:rPr lang="it-IT" sz="2400" dirty="0">
                <a:effectLst/>
              </a:rPr>
              <a:t>per la formazione on-line piattaforma INDIRE cui devono </a:t>
            </a:r>
            <a:r>
              <a:rPr lang="it-IT" sz="2400" dirty="0" smtClean="0">
                <a:effectLst/>
              </a:rPr>
              <a:t>aggiungersi;</a:t>
            </a:r>
            <a:endParaRPr lang="it-IT" sz="2400" dirty="0">
              <a:effectLst/>
            </a:endParaRPr>
          </a:p>
          <a:p>
            <a:r>
              <a:rPr lang="it-IT" sz="2400" dirty="0">
                <a:effectLst/>
              </a:rPr>
              <a:t> </a:t>
            </a:r>
            <a:r>
              <a:rPr lang="it-IT" sz="2400" b="1" dirty="0">
                <a:effectLst/>
              </a:rPr>
              <a:t>3 ore </a:t>
            </a:r>
            <a:r>
              <a:rPr lang="it-IT" sz="2400" dirty="0">
                <a:effectLst/>
              </a:rPr>
              <a:t>per il bilancio iniziale delle </a:t>
            </a:r>
            <a:r>
              <a:rPr lang="it-IT" sz="2400" dirty="0" smtClean="0">
                <a:effectLst/>
              </a:rPr>
              <a:t>competenze;</a:t>
            </a:r>
            <a:endParaRPr lang="it-IT" sz="2400" dirty="0">
              <a:effectLst/>
            </a:endParaRPr>
          </a:p>
          <a:p>
            <a:r>
              <a:rPr lang="it-IT" sz="2400" dirty="0">
                <a:effectLst/>
              </a:rPr>
              <a:t> </a:t>
            </a:r>
            <a:r>
              <a:rPr lang="it-IT" sz="2400" b="1" dirty="0">
                <a:effectLst/>
              </a:rPr>
              <a:t>3 ore </a:t>
            </a:r>
            <a:r>
              <a:rPr lang="it-IT" sz="2400" dirty="0">
                <a:effectLst/>
              </a:rPr>
              <a:t>per quello </a:t>
            </a:r>
            <a:r>
              <a:rPr lang="it-IT" sz="2400" dirty="0" smtClean="0">
                <a:effectLst/>
              </a:rPr>
              <a:t>finale. </a:t>
            </a:r>
            <a:endParaRPr lang="it-IT" sz="2400" dirty="0"/>
          </a:p>
        </p:txBody>
      </p:sp>
      <p:pic>
        <p:nvPicPr>
          <p:cNvPr id="9" name="Immagine 8">
            <a:extLst>
              <a:ext uri="{FF2B5EF4-FFF2-40B4-BE49-F238E27FC236}">
                <a16:creationId xmlns="" xmlns:a16="http://schemas.microsoft.com/office/drawing/2014/main" id="{C42C98B2-C74F-4C25-945A-8230AC08307C}"/>
              </a:ext>
            </a:extLst>
          </p:cNvPr>
          <p:cNvPicPr>
            <a:picLocks noChangeAspect="1"/>
          </p:cNvPicPr>
          <p:nvPr/>
        </p:nvPicPr>
        <p:blipFill>
          <a:blip r:embed="rId3"/>
          <a:stretch>
            <a:fillRect/>
          </a:stretch>
        </p:blipFill>
        <p:spPr>
          <a:xfrm>
            <a:off x="9320771" y="211531"/>
            <a:ext cx="2871230" cy="1764503"/>
          </a:xfrm>
          <a:prstGeom prst="rect">
            <a:avLst/>
          </a:prstGeom>
        </p:spPr>
      </p:pic>
    </p:spTree>
    <p:extLst>
      <p:ext uri="{BB962C8B-B14F-4D97-AF65-F5344CB8AC3E}">
        <p14:creationId xmlns:p14="http://schemas.microsoft.com/office/powerpoint/2010/main" val="56417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1" y="0"/>
            <a:ext cx="2956718" cy="2244692"/>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363132" y="126926"/>
            <a:ext cx="5961424" cy="646331"/>
          </a:xfrm>
          <a:prstGeom prst="rect">
            <a:avLst/>
          </a:prstGeom>
        </p:spPr>
        <p:txBody>
          <a:bodyPr wrap="square">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471362" y="996966"/>
            <a:ext cx="3092170" cy="369332"/>
          </a:xfrm>
          <a:prstGeom prst="rect">
            <a:avLst/>
          </a:prstGeom>
        </p:spPr>
        <p:txBody>
          <a:bodyPr wrap="squar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2751686" y="2150831"/>
            <a:ext cx="8490858" cy="646331"/>
          </a:xfrm>
          <a:prstGeom prst="rect">
            <a:avLst/>
          </a:prstGeom>
        </p:spPr>
        <p:txBody>
          <a:bodyPr wrap="square">
            <a:spAutoFit/>
          </a:bodyPr>
          <a:lstStyle/>
          <a:p>
            <a:r>
              <a:rPr lang="it-IT" b="1" dirty="0">
                <a:effectLst/>
              </a:rPr>
              <a:t>Attività formative in 4 fasi: incontri in presenza, laboratori, peer to peer, formazione su </a:t>
            </a:r>
            <a:r>
              <a:rPr lang="it-IT" b="1" dirty="0" smtClean="0">
                <a:effectLst/>
              </a:rPr>
              <a:t>Indire</a:t>
            </a:r>
            <a:endParaRPr lang="it-IT" b="1" dirty="0">
              <a:effectLst/>
            </a:endParaRPr>
          </a:p>
        </p:txBody>
      </p:sp>
      <p:sp>
        <p:nvSpPr>
          <p:cNvPr id="2" name="Rettangolo 1">
            <a:extLst>
              <a:ext uri="{FF2B5EF4-FFF2-40B4-BE49-F238E27FC236}">
                <a16:creationId xmlns="" xmlns:a16="http://schemas.microsoft.com/office/drawing/2014/main" id="{5109A49A-C7D8-45A9-8D0A-5F346B504BA1}"/>
              </a:ext>
            </a:extLst>
          </p:cNvPr>
          <p:cNvSpPr/>
          <p:nvPr/>
        </p:nvSpPr>
        <p:spPr>
          <a:xfrm>
            <a:off x="283029" y="3416463"/>
            <a:ext cx="11625942" cy="2369880"/>
          </a:xfrm>
          <a:prstGeom prst="rect">
            <a:avLst/>
          </a:prstGeom>
        </p:spPr>
        <p:txBody>
          <a:bodyPr wrap="square">
            <a:spAutoFit/>
          </a:bodyPr>
          <a:lstStyle/>
          <a:p>
            <a:pPr algn="just"/>
            <a:r>
              <a:rPr lang="it-IT" sz="2800" b="1" dirty="0">
                <a:effectLst/>
              </a:rPr>
              <a:t>DOCUMENTI E FORMAT UTILI: </a:t>
            </a:r>
            <a:r>
              <a:rPr lang="it-IT" sz="2400" b="1" dirty="0">
                <a:effectLst/>
              </a:rPr>
              <a:t>al </a:t>
            </a:r>
            <a:r>
              <a:rPr lang="it-IT" sz="2400" dirty="0"/>
              <a:t> fine di facilitare ulteriormente l’attività dei neoassunti, pubblichiamo in questa scheda tutti i materiali messi a disposizione, sino ad ora, dall’Indire e dagli UU.SS.RR.:</a:t>
            </a:r>
          </a:p>
          <a:p>
            <a:pPr algn="just" fontAlgn="base"/>
            <a:r>
              <a:rPr lang="it-IT" u="sng" dirty="0">
                <a:hlinkClick r:id="rId3"/>
              </a:rPr>
              <a:t>http://neoassunti.indire.it/2019/</a:t>
            </a:r>
            <a:endParaRPr lang="it-IT" u="sng" dirty="0"/>
          </a:p>
          <a:p>
            <a:pPr algn="just" fontAlgn="base"/>
            <a:r>
              <a:rPr lang="it-IT" u="sng" dirty="0">
                <a:hlinkClick r:id="rId4"/>
              </a:rPr>
              <a:t>http://</a:t>
            </a:r>
            <a:r>
              <a:rPr lang="it-IT" u="sng" dirty="0" smtClean="0">
                <a:hlinkClick r:id="rId4"/>
              </a:rPr>
              <a:t>neoassunti.indire.it/2019/toolkit-docenti.html#toolkit</a:t>
            </a:r>
            <a:endParaRPr lang="it-IT" u="sng" dirty="0" smtClean="0"/>
          </a:p>
          <a:p>
            <a:pPr algn="just" fontAlgn="base"/>
            <a:r>
              <a:rPr lang="it-IT" u="sng" dirty="0"/>
              <a:t>https://www.usr.sicilia.it/index.php/formazione/formazione-docenti</a:t>
            </a:r>
          </a:p>
          <a:p>
            <a:pPr algn="just" fontAlgn="base"/>
            <a:r>
              <a:rPr lang="it-IT" dirty="0"/>
              <a:t>https://www.orizzontescuola.it/anno-di-formazione-e-prova-dal-bilancio-iniziale-alla-valutazione-finale-lo-speciale/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3266" y="0"/>
            <a:ext cx="2942564" cy="180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053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0" y="0"/>
            <a:ext cx="3388796" cy="2572719"/>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358460" y="243975"/>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494610" y="1101693"/>
            <a:ext cx="3402136" cy="369332"/>
          </a:xfrm>
          <a:prstGeom prst="rect">
            <a:avLst/>
          </a:prstGeom>
        </p:spPr>
        <p:txBody>
          <a:bodyPr wrap="squar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589430" y="2162517"/>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2" name="Rettangolo 1">
            <a:extLst>
              <a:ext uri="{FF2B5EF4-FFF2-40B4-BE49-F238E27FC236}">
                <a16:creationId xmlns="" xmlns:a16="http://schemas.microsoft.com/office/drawing/2014/main" id="{BEBDF5CE-EB66-49F7-84CD-70D186DD5DA2}"/>
              </a:ext>
            </a:extLst>
          </p:cNvPr>
          <p:cNvSpPr/>
          <p:nvPr/>
        </p:nvSpPr>
        <p:spPr>
          <a:xfrm>
            <a:off x="348712" y="3018570"/>
            <a:ext cx="11507491" cy="3416320"/>
          </a:xfrm>
          <a:prstGeom prst="rect">
            <a:avLst/>
          </a:prstGeom>
        </p:spPr>
        <p:txBody>
          <a:bodyPr wrap="square">
            <a:spAutoFit/>
          </a:bodyPr>
          <a:lstStyle/>
          <a:p>
            <a:pPr algn="just"/>
            <a:r>
              <a:rPr lang="it-IT" sz="2400" b="1" u="sng" dirty="0">
                <a:effectLst/>
              </a:rPr>
              <a:t>Le attività formative iniziano </a:t>
            </a:r>
            <a:r>
              <a:rPr lang="it-IT" sz="2400" dirty="0">
                <a:effectLst/>
              </a:rPr>
              <a:t>solo dopo che il docente in anno di formazione e prova redige il </a:t>
            </a:r>
            <a:r>
              <a:rPr lang="it-IT" sz="2400" dirty="0">
                <a:effectLst/>
                <a:hlinkClick r:id="rId3"/>
              </a:rPr>
              <a:t>bilancio di competenze iniziale </a:t>
            </a:r>
            <a:r>
              <a:rPr lang="it-IT" sz="2400" dirty="0">
                <a:effectLst/>
              </a:rPr>
              <a:t>, sulla base del quale si dovrà stipulare il </a:t>
            </a:r>
            <a:r>
              <a:rPr lang="it-IT" sz="2400" dirty="0">
                <a:effectLst/>
                <a:hlinkClick r:id="rId4"/>
              </a:rPr>
              <a:t>patto di sviluppo professionale </a:t>
            </a:r>
            <a:r>
              <a:rPr lang="it-IT" sz="2400" dirty="0">
                <a:effectLst/>
              </a:rPr>
              <a:t>tra DS e neo immesso (art. 5 del DM 850/2015), al fine di conseguire gli obiettivi di sviluppo delle competenze di natura culturale, disciplinare, didattico – metodologica e relazionale, da raggiungere proprio attraverso le suddette attività formative Alla luce della normativa di riferimento, dunque, effettuato il bilancio iniziale di competenze e il patto di sviluppo professionale, potrà iniziare l’attività di formazione dei docenti neo-assunti, che si aprirà con un incontro propedeutico organizzato dall’ambito territoriale provinciale </a:t>
            </a:r>
            <a:r>
              <a:rPr lang="it-IT" sz="2400" dirty="0" smtClean="0">
                <a:effectLst/>
              </a:rPr>
              <a:t>competente</a:t>
            </a:r>
            <a:r>
              <a:rPr lang="it-IT" sz="2400" dirty="0"/>
              <a:t> </a:t>
            </a:r>
            <a:r>
              <a:rPr lang="it-IT" sz="2400" dirty="0" smtClean="0"/>
              <a:t>della durata di tre ore.</a:t>
            </a:r>
            <a:endParaRPr lang="it-IT" sz="2400" dirty="0">
              <a:effectLs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1234" y="-21946"/>
            <a:ext cx="2900766" cy="1824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17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1" y="0"/>
            <a:ext cx="3587858" cy="2723843"/>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292886" y="189729"/>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363133" y="1115473"/>
            <a:ext cx="3359538" cy="369332"/>
          </a:xfrm>
          <a:prstGeom prst="rect">
            <a:avLst/>
          </a:prstGeom>
        </p:spPr>
        <p:txBody>
          <a:bodyPr wrap="squar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587859" y="2162517"/>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2" name="Rettangolo 1">
            <a:extLst>
              <a:ext uri="{FF2B5EF4-FFF2-40B4-BE49-F238E27FC236}">
                <a16:creationId xmlns="" xmlns:a16="http://schemas.microsoft.com/office/drawing/2014/main" id="{6E1D16BB-AE4D-41FA-BA19-FD7A90141941}"/>
              </a:ext>
            </a:extLst>
          </p:cNvPr>
          <p:cNvSpPr/>
          <p:nvPr/>
        </p:nvSpPr>
        <p:spPr>
          <a:xfrm>
            <a:off x="372296" y="3422745"/>
            <a:ext cx="11528148" cy="2000548"/>
          </a:xfrm>
          <a:prstGeom prst="rect">
            <a:avLst/>
          </a:prstGeom>
        </p:spPr>
        <p:txBody>
          <a:bodyPr wrap="square">
            <a:spAutoFit/>
          </a:bodyPr>
          <a:lstStyle/>
          <a:p>
            <a:pPr algn="just"/>
            <a:r>
              <a:rPr lang="it-IT" sz="4000" b="1" dirty="0">
                <a:effectLst/>
              </a:rPr>
              <a:t>L’incontro propedeutico </a:t>
            </a:r>
            <a:r>
              <a:rPr lang="it-IT" sz="2800" dirty="0">
                <a:effectLst/>
              </a:rPr>
              <a:t>(articolo 6 DM 850/15) si propone la finalità di illustrare ai docenti, che devono essere confermati in ruolo, le modalità del percorso di formazione, il profilo professionale atteso e le innovazioni che stanno caratterizzando le istituzioni scolastiche.</a:t>
            </a:r>
            <a:endParaRPr lang="it-IT"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886" y="100739"/>
            <a:ext cx="2676841" cy="199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530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1" y="70296"/>
            <a:ext cx="3694284" cy="2804640"/>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573931" y="391208"/>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694285" y="1275120"/>
            <a:ext cx="2701381" cy="369332"/>
          </a:xfrm>
          <a:prstGeom prst="rect">
            <a:avLst/>
          </a:prstGeom>
        </p:spPr>
        <p:txBody>
          <a:bodyPr wrap="non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775409" y="2244607"/>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2" name="Rettangolo 1">
            <a:extLst>
              <a:ext uri="{FF2B5EF4-FFF2-40B4-BE49-F238E27FC236}">
                <a16:creationId xmlns="" xmlns:a16="http://schemas.microsoft.com/office/drawing/2014/main" id="{AB00465A-6B07-492D-B95B-C4C5CD8B3FD2}"/>
              </a:ext>
            </a:extLst>
          </p:cNvPr>
          <p:cNvSpPr/>
          <p:nvPr/>
        </p:nvSpPr>
        <p:spPr>
          <a:xfrm>
            <a:off x="242484" y="3321906"/>
            <a:ext cx="11553411" cy="2800767"/>
          </a:xfrm>
          <a:prstGeom prst="rect">
            <a:avLst/>
          </a:prstGeom>
        </p:spPr>
        <p:txBody>
          <a:bodyPr wrap="square">
            <a:spAutoFit/>
          </a:bodyPr>
          <a:lstStyle/>
          <a:p>
            <a:pPr algn="just"/>
            <a:r>
              <a:rPr lang="it-IT" sz="3200" dirty="0">
                <a:effectLst/>
              </a:rPr>
              <a:t>I </a:t>
            </a:r>
            <a:r>
              <a:rPr lang="it-IT" sz="3200" b="1" dirty="0">
                <a:effectLst/>
              </a:rPr>
              <a:t>laboratori formativi </a:t>
            </a:r>
            <a:r>
              <a:rPr lang="it-IT" sz="3200" dirty="0">
                <a:effectLst/>
              </a:rPr>
              <a:t>(articolo 8 del DM 850/15)</a:t>
            </a:r>
          </a:p>
          <a:p>
            <a:pPr algn="just"/>
            <a:r>
              <a:rPr lang="it-IT" dirty="0">
                <a:effectLst/>
              </a:rPr>
              <a:t>Come qualsiasi attività laboratoriale, si propongono di offrire una formazione che non sia solo teorica e astratta, ma piuttosto basata sul “fare”, mettendo i neo assunti in situazione con l’obiettivo a lungo termine di trasferire quanto appreso anche nei processi quotidiani di apprendimento, al fine di legare sapere e saper fare.</a:t>
            </a:r>
          </a:p>
          <a:p>
            <a:pPr algn="just"/>
            <a:r>
              <a:rPr lang="it-IT" dirty="0">
                <a:effectLst/>
              </a:rPr>
              <a:t>Le metodologie laboratoriali adottate saranno quelle dello scambio professionale, ricerca-azione, rielaborazione e produzione di sequenze didattiche e avranno per oggetto contenuti strettamente attinenti all’insegnamento.</a:t>
            </a:r>
          </a:p>
          <a:p>
            <a:pPr algn="just"/>
            <a:r>
              <a:rPr lang="it-IT" dirty="0">
                <a:effectLst/>
              </a:rPr>
              <a:t>Le attività vengono progettate dagli uffici scolastici sulla base dei bisogni formativi dei docenti neo immessi, bisogni scaturiti dal bilancio iniziale di competenze e confluiti poi nel patto per lo sviluppo professionale.</a:t>
            </a:r>
          </a:p>
          <a:p>
            <a:pPr algn="just"/>
            <a:r>
              <a:rPr lang="it-IT" dirty="0">
                <a:effectLst/>
              </a:rPr>
              <a:t>Ciascun docente ha la possibilità di scegliere tra le diverse proposte formative offerte dai suddetti uffici.</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468" y="162471"/>
            <a:ext cx="2452163" cy="154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626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0" y="34087"/>
            <a:ext cx="3670838" cy="2786840"/>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581680" y="411844"/>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4269525" y="1242841"/>
            <a:ext cx="2701381" cy="369332"/>
          </a:xfrm>
          <a:prstGeom prst="rect">
            <a:avLst/>
          </a:prstGeom>
        </p:spPr>
        <p:txBody>
          <a:bodyPr wrap="non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670838" y="2174596"/>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2" name="Rettangolo 1">
            <a:extLst>
              <a:ext uri="{FF2B5EF4-FFF2-40B4-BE49-F238E27FC236}">
                <a16:creationId xmlns="" xmlns:a16="http://schemas.microsoft.com/office/drawing/2014/main" id="{AB00465A-6B07-492D-B95B-C4C5CD8B3FD2}"/>
              </a:ext>
            </a:extLst>
          </p:cNvPr>
          <p:cNvSpPr/>
          <p:nvPr/>
        </p:nvSpPr>
        <p:spPr>
          <a:xfrm>
            <a:off x="319293" y="3160203"/>
            <a:ext cx="11553411" cy="3447098"/>
          </a:xfrm>
          <a:prstGeom prst="rect">
            <a:avLst/>
          </a:prstGeom>
        </p:spPr>
        <p:txBody>
          <a:bodyPr wrap="square">
            <a:spAutoFit/>
          </a:bodyPr>
          <a:lstStyle/>
          <a:p>
            <a:pPr algn="just"/>
            <a:r>
              <a:rPr lang="it-IT" sz="3200" dirty="0">
                <a:effectLst/>
              </a:rPr>
              <a:t>I </a:t>
            </a:r>
            <a:r>
              <a:rPr lang="it-IT" sz="3200" b="1" dirty="0">
                <a:effectLst/>
              </a:rPr>
              <a:t>laboratori formativi </a:t>
            </a:r>
            <a:r>
              <a:rPr lang="it-IT" sz="3200" dirty="0">
                <a:effectLst/>
              </a:rPr>
              <a:t>(articolo 8 del DM 850/15)</a:t>
            </a:r>
          </a:p>
          <a:p>
            <a:pPr fontAlgn="base"/>
            <a:r>
              <a:rPr lang="it-IT" sz="2400" dirty="0"/>
              <a:t>I laboratori formativi hanno una durata complessiva pari a 12 ore di formazione e sono strutturati in incontri a piccoli gruppi, con la guida operativa di un tutor-formatore.</a:t>
            </a:r>
          </a:p>
          <a:p>
            <a:pPr fontAlgn="base"/>
            <a:r>
              <a:rPr lang="it-IT" sz="2400" dirty="0"/>
              <a:t>La </a:t>
            </a:r>
            <a:r>
              <a:rPr lang="it-IT" sz="2400" dirty="0" smtClean="0"/>
              <a:t>durata </a:t>
            </a:r>
            <a:r>
              <a:rPr lang="it-IT" sz="2400" dirty="0"/>
              <a:t>dei moduli, leggiamo nella </a:t>
            </a:r>
            <a:r>
              <a:rPr lang="it-IT" sz="2400" dirty="0">
                <a:hlinkClick r:id="rId3">
                  <a:extLst>
                    <a:ext uri="{A12FA001-AC4F-418D-AE19-62706E023703}">
                      <ahyp:hlinkClr xmlns="" xmlns:ahyp="http://schemas.microsoft.com/office/drawing/2018/hyperlinkcolor" val="tx"/>
                    </a:ext>
                  </a:extLst>
                </a:hlinkClick>
              </a:rPr>
              <a:t>nota</a:t>
            </a:r>
            <a:r>
              <a:rPr lang="it-IT" sz="2400" dirty="0"/>
              <a:t> Miur del 2 agosto 2018, è variabile e può </a:t>
            </a:r>
            <a:r>
              <a:rPr lang="it-IT" sz="2400" dirty="0" smtClean="0"/>
              <a:t>essere </a:t>
            </a:r>
            <a:r>
              <a:rPr lang="it-IT" sz="2400" dirty="0"/>
              <a:t>di 3 ore, 6 ore o più (il DM 850/2015 prevede  di norma 3  ore).</a:t>
            </a:r>
          </a:p>
          <a:p>
            <a:pPr algn="just"/>
            <a:r>
              <a:rPr lang="it-IT" dirty="0">
                <a:effectLst/>
              </a:rPr>
              <a:t> </a:t>
            </a:r>
            <a:r>
              <a:rPr lang="it-IT" sz="2400" dirty="0">
                <a:effectLst/>
              </a:rPr>
              <a:t>La documentazione prodotta e l’attività di ricerca svolta dai docenti neo assunti, nel corso dello svolgimento delle attività laboratoriali, confluisce nel </a:t>
            </a:r>
            <a:r>
              <a:rPr lang="it-IT" sz="2400" b="1" dirty="0">
                <a:effectLst/>
              </a:rPr>
              <a:t>portfolio professionale </a:t>
            </a:r>
            <a:r>
              <a:rPr lang="it-IT" sz="2400" dirty="0">
                <a:effectLst/>
              </a:rPr>
              <a:t>del docente, previa validazione del docente coordinatore del </a:t>
            </a:r>
            <a:r>
              <a:rPr lang="it-IT" sz="2400" dirty="0" smtClean="0">
                <a:effectLst/>
              </a:rPr>
              <a:t>laboratorio.</a:t>
            </a:r>
            <a:endParaRPr lang="it-IT" sz="2400" dirty="0">
              <a:effectLst/>
            </a:endParaRPr>
          </a:p>
          <a:p>
            <a:pPr algn="just"/>
            <a:endParaRPr lang="it-IT" dirty="0">
              <a:effectLst/>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4850" y="34087"/>
            <a:ext cx="2597150" cy="1887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145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 xmlns:a16="http://schemas.microsoft.com/office/drawing/2014/main" id="{E8F63BF6-5782-4C52-8055-A0B352C77069}"/>
              </a:ext>
            </a:extLst>
          </p:cNvPr>
          <p:cNvPicPr>
            <a:picLocks noChangeAspect="1"/>
          </p:cNvPicPr>
          <p:nvPr/>
        </p:nvPicPr>
        <p:blipFill>
          <a:blip r:embed="rId2"/>
          <a:stretch>
            <a:fillRect/>
          </a:stretch>
        </p:blipFill>
        <p:spPr>
          <a:xfrm>
            <a:off x="0" y="70296"/>
            <a:ext cx="3796355" cy="2882131"/>
          </a:xfrm>
          <a:prstGeom prst="rect">
            <a:avLst/>
          </a:prstGeom>
        </p:spPr>
      </p:pic>
      <p:sp>
        <p:nvSpPr>
          <p:cNvPr id="27" name="Rettangolo 26">
            <a:extLst>
              <a:ext uri="{FF2B5EF4-FFF2-40B4-BE49-F238E27FC236}">
                <a16:creationId xmlns="" xmlns:a16="http://schemas.microsoft.com/office/drawing/2014/main" id="{B99A177A-EFD3-48C8-AE39-BF183347EBBB}"/>
              </a:ext>
            </a:extLst>
          </p:cNvPr>
          <p:cNvSpPr/>
          <p:nvPr/>
        </p:nvSpPr>
        <p:spPr>
          <a:xfrm>
            <a:off x="3478639" y="240733"/>
            <a:ext cx="6096000" cy="646331"/>
          </a:xfrm>
          <a:prstGeom prst="rect">
            <a:avLst/>
          </a:prstGeom>
        </p:spPr>
        <p:txBody>
          <a:bodyPr>
            <a:spAutoFit/>
          </a:bodyPr>
          <a:lstStyle/>
          <a:p>
            <a:r>
              <a:rPr lang="it-IT" dirty="0">
                <a:solidFill>
                  <a:schemeClr val="accent5">
                    <a:lumMod val="75000"/>
                  </a:schemeClr>
                </a:solidFill>
                <a:effectLst>
                  <a:outerShdw blurRad="38100" dist="38100" dir="2700000" algn="tl">
                    <a:srgbClr val="000000">
                      <a:alpha val="43137"/>
                    </a:srgbClr>
                  </a:outerShdw>
                </a:effectLst>
              </a:rPr>
              <a:t>AMBIENTE DI SUPPORTO ALL'ANNO DI FORMAZIONE E PROVA</a:t>
            </a:r>
          </a:p>
          <a:p>
            <a:r>
              <a:rPr lang="it-IT" dirty="0">
                <a:solidFill>
                  <a:schemeClr val="accent5">
                    <a:lumMod val="75000"/>
                  </a:schemeClr>
                </a:solidFill>
                <a:effectLst>
                  <a:outerShdw blurRad="38100" dist="38100" dir="2700000" algn="tl">
                    <a:srgbClr val="000000">
                      <a:alpha val="43137"/>
                    </a:srgbClr>
                  </a:outerShdw>
                </a:effectLst>
              </a:rPr>
              <a:t>DOCENTI NEOASSUNTI E DOCENTI CON PASSAGGIO DI RUOLO</a:t>
            </a:r>
          </a:p>
        </p:txBody>
      </p:sp>
      <p:sp>
        <p:nvSpPr>
          <p:cNvPr id="28" name="Rettangolo 27">
            <a:extLst>
              <a:ext uri="{FF2B5EF4-FFF2-40B4-BE49-F238E27FC236}">
                <a16:creationId xmlns="" xmlns:a16="http://schemas.microsoft.com/office/drawing/2014/main" id="{8705F9FD-9AC9-4A0B-9DDB-F3607AE4B734}"/>
              </a:ext>
            </a:extLst>
          </p:cNvPr>
          <p:cNvSpPr/>
          <p:nvPr/>
        </p:nvSpPr>
        <p:spPr>
          <a:xfrm>
            <a:off x="3618663" y="1027039"/>
            <a:ext cx="2701381" cy="369332"/>
          </a:xfrm>
          <a:prstGeom prst="rect">
            <a:avLst/>
          </a:prstGeom>
        </p:spPr>
        <p:txBody>
          <a:bodyPr wrap="none">
            <a:spAutoFit/>
          </a:bodyPr>
          <a:lstStyle/>
          <a:p>
            <a:r>
              <a:rPr lang="it-IT" b="0" i="0" dirty="0">
                <a:solidFill>
                  <a:schemeClr val="accent5">
                    <a:lumMod val="75000"/>
                  </a:schemeClr>
                </a:solidFill>
                <a:effectLst/>
                <a:latin typeface="Titillium Web"/>
              </a:rPr>
              <a:t>Anno scolastico 2018-2019</a:t>
            </a:r>
            <a:endParaRPr lang="it-IT" dirty="0">
              <a:solidFill>
                <a:schemeClr val="accent5">
                  <a:lumMod val="75000"/>
                </a:schemeClr>
              </a:solidFill>
            </a:endParaRPr>
          </a:p>
        </p:txBody>
      </p:sp>
      <p:sp>
        <p:nvSpPr>
          <p:cNvPr id="29" name="Rettangolo 28">
            <a:extLst>
              <a:ext uri="{FF2B5EF4-FFF2-40B4-BE49-F238E27FC236}">
                <a16:creationId xmlns="" xmlns:a16="http://schemas.microsoft.com/office/drawing/2014/main" id="{A82EDE15-FAA0-42B1-AEB9-E58DC39EF707}"/>
              </a:ext>
            </a:extLst>
          </p:cNvPr>
          <p:cNvSpPr/>
          <p:nvPr/>
        </p:nvSpPr>
        <p:spPr>
          <a:xfrm>
            <a:off x="3573931" y="2030782"/>
            <a:ext cx="6096000" cy="646331"/>
          </a:xfrm>
          <a:prstGeom prst="rect">
            <a:avLst/>
          </a:prstGeom>
        </p:spPr>
        <p:txBody>
          <a:bodyPr>
            <a:spAutoFit/>
          </a:bodyPr>
          <a:lstStyle/>
          <a:p>
            <a:r>
              <a:rPr lang="it-IT" b="1" dirty="0">
                <a:effectLst/>
              </a:rPr>
              <a:t>Attività formative in 4 fasi: incontri in presenza, laboratori, peer to peer, formazione su Indire</a:t>
            </a:r>
            <a:endParaRPr lang="it-IT" dirty="0"/>
          </a:p>
        </p:txBody>
      </p:sp>
      <p:sp>
        <p:nvSpPr>
          <p:cNvPr id="2" name="Rettangolo 1">
            <a:extLst>
              <a:ext uri="{FF2B5EF4-FFF2-40B4-BE49-F238E27FC236}">
                <a16:creationId xmlns="" xmlns:a16="http://schemas.microsoft.com/office/drawing/2014/main" id="{AB00465A-6B07-492D-B95B-C4C5CD8B3FD2}"/>
              </a:ext>
            </a:extLst>
          </p:cNvPr>
          <p:cNvSpPr/>
          <p:nvPr/>
        </p:nvSpPr>
        <p:spPr>
          <a:xfrm>
            <a:off x="543339" y="3176928"/>
            <a:ext cx="11553411" cy="3354765"/>
          </a:xfrm>
          <a:prstGeom prst="rect">
            <a:avLst/>
          </a:prstGeom>
        </p:spPr>
        <p:txBody>
          <a:bodyPr wrap="square">
            <a:spAutoFit/>
          </a:bodyPr>
          <a:lstStyle/>
          <a:p>
            <a:pPr algn="just"/>
            <a:r>
              <a:rPr lang="it-IT" sz="3200" dirty="0">
                <a:effectLst/>
              </a:rPr>
              <a:t>I </a:t>
            </a:r>
            <a:r>
              <a:rPr lang="it-IT" sz="3200" b="1" dirty="0">
                <a:effectLst/>
              </a:rPr>
              <a:t>laboratori formativi </a:t>
            </a:r>
            <a:r>
              <a:rPr lang="it-IT" sz="3200" dirty="0">
                <a:effectLst/>
              </a:rPr>
              <a:t>(articolo 8 del DM 850/15)</a:t>
            </a:r>
          </a:p>
          <a:p>
            <a:pPr fontAlgn="base"/>
            <a:r>
              <a:rPr lang="it-IT" dirty="0">
                <a:effectLst/>
              </a:rPr>
              <a:t> </a:t>
            </a:r>
            <a:r>
              <a:rPr lang="it-IT" i="1" dirty="0"/>
              <a:t>Le tematiche dei laboratori sono indicate nell’articolo 8 del DM n. 850/15:</a:t>
            </a:r>
          </a:p>
          <a:p>
            <a:pPr marL="342900" indent="-342900" fontAlgn="base">
              <a:buFont typeface="+mj-lt"/>
              <a:buAutoNum type="alphaLcPeriod"/>
            </a:pPr>
            <a:r>
              <a:rPr lang="it-IT" i="1" dirty="0"/>
              <a:t>nuove risorse digitali e loro impatto sulla </a:t>
            </a:r>
            <a:r>
              <a:rPr lang="it-IT" i="1" dirty="0" smtClean="0"/>
              <a:t>didattica;</a:t>
            </a:r>
          </a:p>
          <a:p>
            <a:pPr marL="342900" indent="-342900" fontAlgn="base">
              <a:buFont typeface="+mj-lt"/>
              <a:buAutoNum type="alphaLcPeriod"/>
            </a:pPr>
            <a:r>
              <a:rPr lang="it-IT" i="1" dirty="0" smtClean="0"/>
              <a:t>gestione </a:t>
            </a:r>
            <a:r>
              <a:rPr lang="it-IT" i="1" dirty="0"/>
              <a:t>della classe e problematiche </a:t>
            </a:r>
            <a:r>
              <a:rPr lang="it-IT" i="1" dirty="0" smtClean="0"/>
              <a:t>relazionali;</a:t>
            </a:r>
          </a:p>
          <a:p>
            <a:pPr marL="342900" indent="-342900" fontAlgn="base">
              <a:buFont typeface="+mj-lt"/>
              <a:buAutoNum type="alphaLcPeriod"/>
            </a:pPr>
            <a:r>
              <a:rPr lang="it-IT" i="1" dirty="0" smtClean="0"/>
              <a:t>valutazione </a:t>
            </a:r>
            <a:r>
              <a:rPr lang="it-IT" i="1" dirty="0"/>
              <a:t>didattica e valutazione di sistema (autovalutazione e miglioramento</a:t>
            </a:r>
            <a:r>
              <a:rPr lang="it-IT" i="1" dirty="0" smtClean="0"/>
              <a:t>);</a:t>
            </a:r>
          </a:p>
          <a:p>
            <a:pPr marL="342900" indent="-342900" fontAlgn="base">
              <a:buFont typeface="+mj-lt"/>
              <a:buAutoNum type="alphaLcPeriod"/>
            </a:pPr>
            <a:r>
              <a:rPr lang="it-IT" i="1" dirty="0" smtClean="0"/>
              <a:t>bisogni </a:t>
            </a:r>
            <a:r>
              <a:rPr lang="it-IT" i="1" dirty="0"/>
              <a:t>educativi </a:t>
            </a:r>
            <a:r>
              <a:rPr lang="it-IT" i="1" dirty="0" smtClean="0"/>
              <a:t>speciali;</a:t>
            </a:r>
          </a:p>
          <a:p>
            <a:pPr marL="342900" indent="-342900" fontAlgn="base">
              <a:buFont typeface="+mj-lt"/>
              <a:buAutoNum type="alphaLcPeriod"/>
            </a:pPr>
            <a:r>
              <a:rPr lang="it-IT" i="1" dirty="0" smtClean="0"/>
              <a:t>contrasto </a:t>
            </a:r>
            <a:r>
              <a:rPr lang="it-IT" i="1" dirty="0"/>
              <a:t>alla dispersione </a:t>
            </a:r>
            <a:r>
              <a:rPr lang="it-IT" i="1" dirty="0" smtClean="0"/>
              <a:t>scolastica;</a:t>
            </a:r>
          </a:p>
          <a:p>
            <a:pPr marL="342900" indent="-342900" fontAlgn="base">
              <a:buFont typeface="+mj-lt"/>
              <a:buAutoNum type="alphaLcPeriod"/>
            </a:pPr>
            <a:r>
              <a:rPr lang="it-IT" i="1" dirty="0" smtClean="0"/>
              <a:t>inclusione </a:t>
            </a:r>
            <a:r>
              <a:rPr lang="it-IT" i="1" dirty="0"/>
              <a:t>sociale e dinamiche </a:t>
            </a:r>
            <a:r>
              <a:rPr lang="it-IT" i="1" dirty="0" smtClean="0"/>
              <a:t>interculturali;</a:t>
            </a:r>
          </a:p>
          <a:p>
            <a:pPr marL="342900" indent="-342900" fontAlgn="base">
              <a:buFont typeface="+mj-lt"/>
              <a:buAutoNum type="alphaLcPeriod"/>
            </a:pPr>
            <a:r>
              <a:rPr lang="it-IT" i="1" dirty="0" smtClean="0"/>
              <a:t>orientamento </a:t>
            </a:r>
            <a:r>
              <a:rPr lang="it-IT" i="1" dirty="0"/>
              <a:t>e alternanza </a:t>
            </a:r>
            <a:r>
              <a:rPr lang="it-IT" i="1" dirty="0" smtClean="0"/>
              <a:t>scuola-lavoro;</a:t>
            </a:r>
          </a:p>
          <a:p>
            <a:pPr marL="342900" indent="-342900" fontAlgn="base">
              <a:buFont typeface="+mj-lt"/>
              <a:buAutoNum type="alphaLcPeriod"/>
            </a:pPr>
            <a:r>
              <a:rPr lang="it-IT" i="1" dirty="0" smtClean="0"/>
              <a:t>buone </a:t>
            </a:r>
            <a:r>
              <a:rPr lang="it-IT" i="1" dirty="0"/>
              <a:t>pratiche di didattiche </a:t>
            </a:r>
            <a:r>
              <a:rPr lang="it-IT" i="1" dirty="0" smtClean="0"/>
              <a:t>disciplinari;</a:t>
            </a:r>
            <a:endParaRPr lang="it-IT" i="1" dirty="0"/>
          </a:p>
          <a:p>
            <a:pPr marL="342900" indent="-342900" fontAlgn="base">
              <a:buFont typeface="+mj-lt"/>
              <a:buAutoNum type="alphaLcPeriod"/>
            </a:pPr>
            <a:r>
              <a:rPr lang="it-IT" i="1" dirty="0" smtClean="0"/>
              <a:t>educazione </a:t>
            </a:r>
            <a:r>
              <a:rPr lang="it-IT" i="1" dirty="0"/>
              <a:t>allo Sviluppo Sostenibile e alla Cittadinanza Globale-AGENDA2030</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1504" y="178784"/>
            <a:ext cx="2697272" cy="169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122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5583</TotalTime>
  <Words>3159</Words>
  <Application>Microsoft Office PowerPoint</Application>
  <PresentationFormat>Personalizzato</PresentationFormat>
  <Paragraphs>211</Paragraphs>
  <Slides>28</Slides>
  <Notes>0</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NUOVO STATUS GIURIDICO</vt:lpstr>
      <vt:lpstr>RUOLO DEL TUTOR </vt:lpstr>
      <vt:lpstr>IL RUOLO DEL TUTOR </vt:lpstr>
      <vt:lpstr>Obiettivi e compiti del tutor</vt:lpstr>
      <vt:lpstr>Obiettivi e compiti del tutor</vt:lpstr>
      <vt:lpstr>Obiettivi e compiti del tutor</vt:lpstr>
      <vt:lpstr>LE COMPETENZE DEL TUTOR</vt:lpstr>
      <vt:lpstr>LE COMPETENZE DEL TUTOR</vt:lpstr>
      <vt:lpstr>LA FORMAZIONE DEI TUTOR</vt:lpstr>
      <vt:lpstr>L’AZIONE DEL TUTOR</vt:lpstr>
      <vt:lpstr>CRONIPROGRAMMA DELL’ AZIONE FORMATIVA</vt:lpstr>
      <vt:lpstr>GLOSSARIO UTILE</vt:lpstr>
      <vt:lpstr> Alcune riflessioni del prof.Cerini Roma, 4 dicembre 2018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annita belluso</dc:creator>
  <cp:lastModifiedBy>Administrator</cp:lastModifiedBy>
  <cp:revision>52</cp:revision>
  <dcterms:created xsi:type="dcterms:W3CDTF">2018-01-11T20:10:04Z</dcterms:created>
  <dcterms:modified xsi:type="dcterms:W3CDTF">2019-01-03T16:48:32Z</dcterms:modified>
</cp:coreProperties>
</file>